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99" r:id="rId3"/>
    <p:sldId id="325" r:id="rId4"/>
    <p:sldId id="280" r:id="rId5"/>
    <p:sldId id="326" r:id="rId6"/>
    <p:sldId id="281" r:id="rId7"/>
    <p:sldId id="282" r:id="rId8"/>
    <p:sldId id="283" r:id="rId9"/>
    <p:sldId id="286" r:id="rId10"/>
    <p:sldId id="284" r:id="rId11"/>
    <p:sldId id="327" r:id="rId12"/>
    <p:sldId id="285" r:id="rId13"/>
    <p:sldId id="297" r:id="rId14"/>
    <p:sldId id="287" r:id="rId15"/>
    <p:sldId id="290" r:id="rId16"/>
    <p:sldId id="291" r:id="rId17"/>
    <p:sldId id="293" r:id="rId18"/>
    <p:sldId id="294" r:id="rId19"/>
    <p:sldId id="295" r:id="rId20"/>
    <p:sldId id="328" r:id="rId21"/>
    <p:sldId id="296" r:id="rId22"/>
    <p:sldId id="300" r:id="rId23"/>
    <p:sldId id="301" r:id="rId24"/>
    <p:sldId id="257" r:id="rId25"/>
    <p:sldId id="329" r:id="rId26"/>
    <p:sldId id="330" r:id="rId27"/>
    <p:sldId id="331" r:id="rId28"/>
    <p:sldId id="258" r:id="rId29"/>
    <p:sldId id="262" r:id="rId30"/>
    <p:sldId id="265" r:id="rId31"/>
    <p:sldId id="259" r:id="rId32"/>
    <p:sldId id="260" r:id="rId33"/>
    <p:sldId id="264" r:id="rId34"/>
    <p:sldId id="261" r:id="rId35"/>
    <p:sldId id="263" r:id="rId36"/>
    <p:sldId id="266" r:id="rId37"/>
    <p:sldId id="267" r:id="rId38"/>
    <p:sldId id="272" r:id="rId39"/>
    <p:sldId id="311" r:id="rId40"/>
    <p:sldId id="304" r:id="rId41"/>
    <p:sldId id="268" r:id="rId42"/>
    <p:sldId id="312" r:id="rId43"/>
    <p:sldId id="313" r:id="rId44"/>
    <p:sldId id="307" r:id="rId45"/>
    <p:sldId id="271" r:id="rId46"/>
    <p:sldId id="309" r:id="rId47"/>
    <p:sldId id="278" r:id="rId48"/>
    <p:sldId id="279" r:id="rId49"/>
    <p:sldId id="316" r:id="rId50"/>
    <p:sldId id="317" r:id="rId51"/>
    <p:sldId id="318" r:id="rId52"/>
    <p:sldId id="319" r:id="rId53"/>
    <p:sldId id="320" r:id="rId54"/>
    <p:sldId id="321" r:id="rId55"/>
    <p:sldId id="322" r:id="rId56"/>
    <p:sldId id="323" r:id="rId57"/>
    <p:sldId id="324" r:id="rId58"/>
    <p:sldId id="314" r:id="rId59"/>
    <p:sldId id="277"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72638B47-2B9E-E46C-8A0B-6455E27D85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BFFD6DD4-12B2-F1A1-AD58-F752028353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99581E-98A2-4923-AE2F-97D05B6576D6}" type="datetime1">
              <a:rPr lang="fr-FR" smtClean="0"/>
              <a:pPr/>
              <a:t>12/07/2023</a:t>
            </a:fld>
            <a:endParaRPr lang="fr-FR"/>
          </a:p>
        </p:txBody>
      </p:sp>
      <p:sp>
        <p:nvSpPr>
          <p:cNvPr id="4" name="Espace réservé du pied de page 3">
            <a:extLst>
              <a:ext uri="{FF2B5EF4-FFF2-40B4-BE49-F238E27FC236}">
                <a16:creationId xmlns:a16="http://schemas.microsoft.com/office/drawing/2014/main" xmlns="" id="{72C84AC2-FF0D-F1FB-62C3-EA9B7E31D9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ar-DZ"/>
              <a:t>بن عبد الفتاح دحمان، أستاذ، نائب مدير، مكلف بالتكوين العالي في الطورين الأول والثاني والتكوين المتواصل والشهادات وكذا التكوين العالي في التدرج بجامعة أدرار </a:t>
            </a:r>
            <a:endParaRPr lang="fr-FR"/>
          </a:p>
        </p:txBody>
      </p:sp>
      <p:sp>
        <p:nvSpPr>
          <p:cNvPr id="5" name="Espace réservé du numéro de diapositive 4">
            <a:extLst>
              <a:ext uri="{FF2B5EF4-FFF2-40B4-BE49-F238E27FC236}">
                <a16:creationId xmlns:a16="http://schemas.microsoft.com/office/drawing/2014/main" xmlns="" id="{BDD5CBBE-B377-8658-9395-03B7894F8E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BC640-5A75-4B8A-812D-99AC7C5FED2F}" type="slidenum">
              <a:rPr lang="fr-FR" smtClean="0"/>
              <a:pPr/>
              <a:t>‹N°›</a:t>
            </a:fld>
            <a:endParaRPr lang="fr-FR"/>
          </a:p>
        </p:txBody>
      </p:sp>
    </p:spTree>
    <p:extLst>
      <p:ext uri="{BB962C8B-B14F-4D97-AF65-F5344CB8AC3E}">
        <p14:creationId xmlns:p14="http://schemas.microsoft.com/office/powerpoint/2010/main" xmlns="" val="125982424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39CA3-1E6A-44F3-967B-B776F423E8F4}" type="datetime1">
              <a:rPr lang="fr-FR" smtClean="0"/>
              <a:pPr/>
              <a:t>12/07/2023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ar-DZ"/>
              <a:t>بن عبد الفتاح دحمان، أستاذ، نائب مدير، مكلف بالتكوين العالي في الطورين الأول والثاني والتكوين المتواصل والشهادات وكذا التكوين العالي في التدرج بجامعة أدرار </a:t>
            </a: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851C8-C756-41BD-ABB8-FD58714F4AFA}" type="slidenum">
              <a:rPr lang="fr-FR" smtClean="0"/>
              <a:pPr/>
              <a:t>‹N°›</a:t>
            </a:fld>
            <a:endParaRPr lang="fr-FR"/>
          </a:p>
        </p:txBody>
      </p:sp>
    </p:spTree>
    <p:extLst>
      <p:ext uri="{BB962C8B-B14F-4D97-AF65-F5344CB8AC3E}">
        <p14:creationId xmlns:p14="http://schemas.microsoft.com/office/powerpoint/2010/main" xmlns="" val="30154067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dirty="0"/>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23857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290453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D455ED-B2AE-4D1C-8EDE-5C13CD1B5D94}"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96366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r>
              <a:rPr lang="fr-FR"/>
              <a:t>2023</a:t>
            </a:r>
          </a:p>
        </p:txBody>
      </p:sp>
      <p:sp>
        <p:nvSpPr>
          <p:cNvPr id="6" name="Footer Placeholder 5"/>
          <p:cNvSpPr>
            <a:spLocks noGrp="1"/>
          </p:cNvSpPr>
          <p:nvPr>
            <p:ph type="ftr" sz="quarter" idx="11"/>
          </p:nvPr>
        </p:nvSpPr>
        <p:spPr/>
        <p:txBody>
          <a:bodyPr/>
          <a:lstStyle/>
          <a:p>
            <a:r>
              <a:rPr lang="ar-DZ"/>
              <a:t>خلية اتصال ثانوية –جامعة                    جامعة أدرار                              </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841635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r>
              <a:rPr lang="fr-FR"/>
              <a:t>2023</a:t>
            </a:r>
          </a:p>
        </p:txBody>
      </p:sp>
      <p:sp>
        <p:nvSpPr>
          <p:cNvPr id="6" name="Footer Placeholder 5"/>
          <p:cNvSpPr>
            <a:spLocks noGrp="1"/>
          </p:cNvSpPr>
          <p:nvPr>
            <p:ph type="ftr" sz="quarter" idx="11"/>
          </p:nvPr>
        </p:nvSpPr>
        <p:spPr/>
        <p:txBody>
          <a:bodyPr/>
          <a:lstStyle/>
          <a:p>
            <a:r>
              <a:rPr lang="ar-DZ"/>
              <a:t>خلية اتصال ثانوية –جامعة                    جامعة أدرار                              </a:t>
            </a:r>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D455ED-B2AE-4D1C-8EDE-5C13CD1B5D94}"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72950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r>
              <a:rPr lang="fr-FR"/>
              <a:t>2023</a:t>
            </a:r>
          </a:p>
        </p:txBody>
      </p:sp>
      <p:sp>
        <p:nvSpPr>
          <p:cNvPr id="6" name="Footer Placeholder 5"/>
          <p:cNvSpPr>
            <a:spLocks noGrp="1"/>
          </p:cNvSpPr>
          <p:nvPr>
            <p:ph type="ftr" sz="quarter" idx="11"/>
          </p:nvPr>
        </p:nvSpPr>
        <p:spPr/>
        <p:txBody>
          <a:bodyPr/>
          <a:lstStyle/>
          <a:p>
            <a:r>
              <a:rPr lang="ar-DZ"/>
              <a:t>خلية اتصال ثانوية –جامعة                    جامعة أدرار                              </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243233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2389274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8713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dirty="0"/>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142749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dirty="0"/>
              <a:t>2023</a:t>
            </a:r>
          </a:p>
        </p:txBody>
      </p:sp>
      <p:sp>
        <p:nvSpPr>
          <p:cNvPr id="5" name="Footer Placeholder 4"/>
          <p:cNvSpPr>
            <a:spLocks noGrp="1"/>
          </p:cNvSpPr>
          <p:nvPr>
            <p:ph type="ftr" sz="quarter" idx="11"/>
          </p:nvPr>
        </p:nvSpPr>
        <p:spPr/>
        <p:txBody>
          <a:bodyPr/>
          <a:lstStyle/>
          <a:p>
            <a:r>
              <a:rPr lang="ar-DZ"/>
              <a:t>خلية اتصال ثانوية –جامعة                    جامعة أدرار                              </a:t>
            </a:r>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82098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dirty="0"/>
              <a:t>2023</a:t>
            </a:r>
          </a:p>
        </p:txBody>
      </p:sp>
      <p:sp>
        <p:nvSpPr>
          <p:cNvPr id="6" name="Footer Placeholder 5"/>
          <p:cNvSpPr>
            <a:spLocks noGrp="1"/>
          </p:cNvSpPr>
          <p:nvPr>
            <p:ph type="ftr" sz="quarter" idx="11"/>
          </p:nvPr>
        </p:nvSpPr>
        <p:spPr/>
        <p:txBody>
          <a:bodyPr/>
          <a:lstStyle/>
          <a:p>
            <a:r>
              <a:rPr lang="ar-DZ"/>
              <a:t>خلية اتصال ثانوية –جامعة                    جامعة أدرار                              </a:t>
            </a:r>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38718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dirty="0"/>
              <a:t>2023</a:t>
            </a:r>
          </a:p>
        </p:txBody>
      </p:sp>
      <p:sp>
        <p:nvSpPr>
          <p:cNvPr id="8" name="Footer Placeholder 7"/>
          <p:cNvSpPr>
            <a:spLocks noGrp="1"/>
          </p:cNvSpPr>
          <p:nvPr>
            <p:ph type="ftr" sz="quarter" idx="11"/>
          </p:nvPr>
        </p:nvSpPr>
        <p:spPr/>
        <p:txBody>
          <a:bodyPr/>
          <a:lstStyle/>
          <a:p>
            <a:r>
              <a:rPr lang="ar-DZ"/>
              <a:t>خلية اتصال ثانوية –جامعة                    جامعة أدرار                              </a:t>
            </a:r>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6586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dirty="0"/>
              <a:t>2023</a:t>
            </a:r>
          </a:p>
        </p:txBody>
      </p:sp>
      <p:sp>
        <p:nvSpPr>
          <p:cNvPr id="4" name="Footer Placeholder 3"/>
          <p:cNvSpPr>
            <a:spLocks noGrp="1"/>
          </p:cNvSpPr>
          <p:nvPr>
            <p:ph type="ftr" sz="quarter" idx="11"/>
          </p:nvPr>
        </p:nvSpPr>
        <p:spPr/>
        <p:txBody>
          <a:bodyPr/>
          <a:lstStyle/>
          <a:p>
            <a:r>
              <a:rPr lang="ar-DZ"/>
              <a:t>خلية اتصال ثانوية –جامعة                    جامعة أدرار                              </a:t>
            </a:r>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1560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dirty="0"/>
              <a:t>2023</a:t>
            </a:r>
          </a:p>
        </p:txBody>
      </p:sp>
      <p:sp>
        <p:nvSpPr>
          <p:cNvPr id="3" name="Footer Placeholder 2"/>
          <p:cNvSpPr>
            <a:spLocks noGrp="1"/>
          </p:cNvSpPr>
          <p:nvPr>
            <p:ph type="ftr" sz="quarter" idx="11"/>
          </p:nvPr>
        </p:nvSpPr>
        <p:spPr/>
        <p:txBody>
          <a:bodyPr/>
          <a:lstStyle/>
          <a:p>
            <a:r>
              <a:rPr lang="ar-DZ"/>
              <a:t>خلية اتصال ثانوية –جامعة                    جامعة أدرار                              </a:t>
            </a:r>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85490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2023</a:t>
            </a:r>
          </a:p>
        </p:txBody>
      </p:sp>
      <p:sp>
        <p:nvSpPr>
          <p:cNvPr id="6" name="Footer Placeholder 5"/>
          <p:cNvSpPr>
            <a:spLocks noGrp="1"/>
          </p:cNvSpPr>
          <p:nvPr>
            <p:ph type="ftr" sz="quarter" idx="11"/>
          </p:nvPr>
        </p:nvSpPr>
        <p:spPr/>
        <p:txBody>
          <a:bodyPr/>
          <a:lstStyle/>
          <a:p>
            <a:r>
              <a:rPr lang="ar-DZ"/>
              <a:t>خلية اتصال ثانوية –جامعة                    جامعة أدرار                              </a:t>
            </a:r>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4436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2023</a:t>
            </a:r>
          </a:p>
        </p:txBody>
      </p:sp>
      <p:sp>
        <p:nvSpPr>
          <p:cNvPr id="6" name="Footer Placeholder 5"/>
          <p:cNvSpPr>
            <a:spLocks noGrp="1"/>
          </p:cNvSpPr>
          <p:nvPr>
            <p:ph type="ftr" sz="quarter" idx="11"/>
          </p:nvPr>
        </p:nvSpPr>
        <p:spPr/>
        <p:txBody>
          <a:bodyPr/>
          <a:lstStyle/>
          <a:p>
            <a:r>
              <a:rPr lang="ar-DZ"/>
              <a:t>خلية اتصال ثانوية –جامعة                    جامعة أدرار                              </a:t>
            </a:r>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424287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2023</a:t>
            </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ar-DZ"/>
              <a:t>خلية اتصال ثانوية –جامعة                    جامعة أدرار                              </a:t>
            </a:r>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CD455ED-B2AE-4D1C-8EDE-5C13CD1B5D94}" type="slidenum">
              <a:rPr lang="fr-FR" smtClean="0"/>
              <a:pPr/>
              <a:t>‹N°›</a:t>
            </a:fld>
            <a:endParaRPr lang="fr-FR"/>
          </a:p>
        </p:txBody>
      </p:sp>
    </p:spTree>
    <p:extLst>
      <p:ext uri="{BB962C8B-B14F-4D97-AF65-F5344CB8AC3E}">
        <p14:creationId xmlns:p14="http://schemas.microsoft.com/office/powerpoint/2010/main" xmlns="" val="3932324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orientation.esi.dz/" TargetMode="External"/><Relationship Id="rId2" Type="http://schemas.openxmlformats.org/officeDocument/2006/relationships/hyperlink" Target="http://www.mesrs.dz/"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rogres.mesrs.dz/webet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dn.d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rientation.esi.dz/" TargetMode="External"/><Relationship Id="rId2" Type="http://schemas.openxmlformats.org/officeDocument/2006/relationships/hyperlink" Target="http://www.mesrs.d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CACDD1-1C7D-6D8A-62F6-0635DA5D0FF7}"/>
              </a:ext>
            </a:extLst>
          </p:cNvPr>
          <p:cNvSpPr>
            <a:spLocks noGrp="1"/>
          </p:cNvSpPr>
          <p:nvPr>
            <p:ph type="ctrTitle"/>
          </p:nvPr>
        </p:nvSpPr>
        <p:spPr>
          <a:xfrm>
            <a:off x="1524000" y="605527"/>
            <a:ext cx="9144000" cy="3330367"/>
          </a:xfrm>
        </p:spPr>
        <p:txBody>
          <a:bodyPr>
            <a:noAutofit/>
          </a:bodyPr>
          <a:lstStyle/>
          <a:p>
            <a:pPr algn="ctr" rtl="1"/>
            <a:r>
              <a:rPr lang="ar-DZ" sz="6600" b="1" dirty="0">
                <a:latin typeface="Sakkal Majalla" panose="02000000000000000000" pitchFamily="2" charset="-78"/>
                <a:cs typeface="Sakkal Majalla" panose="02000000000000000000" pitchFamily="2" charset="-78"/>
              </a:rPr>
              <a:t/>
            </a:r>
            <a:br>
              <a:rPr lang="ar-DZ" sz="6600" b="1" dirty="0">
                <a:latin typeface="Sakkal Majalla" panose="02000000000000000000" pitchFamily="2" charset="-78"/>
                <a:cs typeface="Sakkal Majalla" panose="02000000000000000000" pitchFamily="2" charset="-78"/>
              </a:rPr>
            </a:br>
            <a:r>
              <a:rPr lang="ar-DZ" sz="6600" b="1" dirty="0">
                <a:latin typeface="Sakkal Majalla" panose="02000000000000000000" pitchFamily="2" charset="-78"/>
                <a:cs typeface="Sakkal Majalla" panose="02000000000000000000" pitchFamily="2" charset="-78"/>
              </a:rPr>
              <a:t/>
            </a:r>
            <a:br>
              <a:rPr lang="ar-DZ" sz="6600" b="1" dirty="0">
                <a:latin typeface="Sakkal Majalla" panose="02000000000000000000" pitchFamily="2" charset="-78"/>
                <a:cs typeface="Sakkal Majalla" panose="02000000000000000000" pitchFamily="2" charset="-78"/>
              </a:rPr>
            </a:br>
            <a:r>
              <a:rPr lang="ar-DZ" sz="6600" b="1" dirty="0">
                <a:latin typeface="Sakkal Majalla" panose="02000000000000000000" pitchFamily="2" charset="-78"/>
                <a:cs typeface="Sakkal Majalla" panose="02000000000000000000" pitchFamily="2" charset="-78"/>
              </a:rPr>
              <a:t/>
            </a:r>
            <a:br>
              <a:rPr lang="ar-DZ" sz="6600" b="1" dirty="0">
                <a:latin typeface="Sakkal Majalla" panose="02000000000000000000" pitchFamily="2" charset="-78"/>
                <a:cs typeface="Sakkal Majalla" panose="02000000000000000000" pitchFamily="2" charset="-78"/>
              </a:rPr>
            </a:br>
            <a:r>
              <a:rPr lang="ar-DZ" sz="6600" b="1" dirty="0">
                <a:latin typeface="Sakkal Majalla" panose="02000000000000000000" pitchFamily="2" charset="-78"/>
                <a:cs typeface="Sakkal Majalla" panose="02000000000000000000" pitchFamily="2" charset="-78"/>
              </a:rPr>
              <a:t/>
            </a:r>
            <a:br>
              <a:rPr lang="ar-DZ" sz="6600" b="1" dirty="0">
                <a:latin typeface="Sakkal Majalla" panose="02000000000000000000" pitchFamily="2" charset="-78"/>
                <a:cs typeface="Sakkal Majalla" panose="02000000000000000000" pitchFamily="2" charset="-78"/>
              </a:rPr>
            </a:br>
            <a:r>
              <a:rPr lang="ar-DZ" sz="6600" b="1" dirty="0">
                <a:latin typeface="Sakkal Majalla" panose="02000000000000000000" pitchFamily="2" charset="-78"/>
                <a:cs typeface="Sakkal Majalla" panose="02000000000000000000" pitchFamily="2" charset="-78"/>
              </a:rPr>
              <a:t>أبواب إعلامية مفتوحة</a:t>
            </a:r>
            <a:br>
              <a:rPr lang="ar-DZ" sz="6600" b="1" dirty="0">
                <a:latin typeface="Sakkal Majalla" panose="02000000000000000000" pitchFamily="2" charset="-78"/>
                <a:cs typeface="Sakkal Majalla" panose="02000000000000000000" pitchFamily="2" charset="-78"/>
              </a:rPr>
            </a:br>
            <a:r>
              <a:rPr lang="ar-DZ" sz="6600" b="1" dirty="0">
                <a:latin typeface="Sakkal Majalla" panose="02000000000000000000" pitchFamily="2" charset="-78"/>
                <a:cs typeface="Sakkal Majalla" panose="02000000000000000000" pitchFamily="2" charset="-78"/>
              </a:rPr>
              <a:t>لتوجيه حاملي شهادة البكالوريا باسم الموسم الجامعي 2024/2023</a:t>
            </a:r>
            <a:r>
              <a:rPr lang="ar-DZ" sz="4000" b="1" dirty="0">
                <a:latin typeface="Sakkal Majalla" panose="02000000000000000000" pitchFamily="2" charset="-78"/>
                <a:cs typeface="Sakkal Majalla" panose="02000000000000000000" pitchFamily="2" charset="-78"/>
              </a:rPr>
              <a:t/>
            </a:r>
            <a:br>
              <a:rPr lang="ar-DZ" sz="4000" b="1" dirty="0">
                <a:latin typeface="Sakkal Majalla" panose="02000000000000000000" pitchFamily="2" charset="-78"/>
                <a:cs typeface="Sakkal Majalla" panose="02000000000000000000" pitchFamily="2" charset="-78"/>
              </a:rPr>
            </a:br>
            <a:endParaRPr lang="fr-FR" sz="4000" b="1" dirty="0">
              <a:latin typeface="Sakkal Majalla" panose="02000000000000000000" pitchFamily="2" charset="-78"/>
              <a:cs typeface="Sakkal Majalla" panose="02000000000000000000" pitchFamily="2" charset="-78"/>
            </a:endParaRPr>
          </a:p>
        </p:txBody>
      </p:sp>
      <p:sp>
        <p:nvSpPr>
          <p:cNvPr id="3" name="Sous-titre 2">
            <a:extLst>
              <a:ext uri="{FF2B5EF4-FFF2-40B4-BE49-F238E27FC236}">
                <a16:creationId xmlns:a16="http://schemas.microsoft.com/office/drawing/2014/main" xmlns="" id="{C044F893-85BB-B6F5-E3DC-5D9E063F7497}"/>
              </a:ext>
            </a:extLst>
          </p:cNvPr>
          <p:cNvSpPr>
            <a:spLocks noGrp="1"/>
          </p:cNvSpPr>
          <p:nvPr>
            <p:ph type="subTitle" idx="1"/>
          </p:nvPr>
        </p:nvSpPr>
        <p:spPr>
          <a:xfrm>
            <a:off x="1789044" y="3919543"/>
            <a:ext cx="9144000" cy="1950243"/>
          </a:xfrm>
        </p:spPr>
        <p:txBody>
          <a:bodyPr>
            <a:normAutofit/>
          </a:bodyPr>
          <a:lstStyle/>
          <a:p>
            <a:pPr algn="ctr"/>
            <a:r>
              <a:rPr lang="ar-DZ" sz="2800" b="1" dirty="0">
                <a:latin typeface="Sakkal Majalla" panose="02000000000000000000" pitchFamily="2" charset="-78"/>
                <a:cs typeface="Sakkal Majalla" panose="02000000000000000000" pitchFamily="2" charset="-78"/>
              </a:rPr>
              <a:t>خلية اتصال ثانوية –جامعة</a:t>
            </a:r>
          </a:p>
          <a:p>
            <a:pPr algn="ctr"/>
            <a:r>
              <a:rPr lang="ar-DZ" sz="2800" b="1" dirty="0">
                <a:latin typeface="Sakkal Majalla" panose="02000000000000000000" pitchFamily="2" charset="-78"/>
                <a:cs typeface="Sakkal Majalla" panose="02000000000000000000" pitchFamily="2" charset="-78"/>
              </a:rPr>
              <a:t>جامعة أدرار</a:t>
            </a:r>
          </a:p>
          <a:p>
            <a:pPr algn="ctr" rtl="1">
              <a:lnSpc>
                <a:spcPct val="115000"/>
              </a:lnSpc>
              <a:spcAft>
                <a:spcPts val="1000"/>
              </a:spcAft>
            </a:pPr>
            <a:r>
              <a:rPr lang="fr-FR" sz="2000" b="1" dirty="0">
                <a:effectLst/>
                <a:latin typeface="Times New Roman" panose="02020603050405020304" pitchFamily="18" charset="0"/>
                <a:ea typeface="Calibri" panose="020F0502020204030204" pitchFamily="34" charset="0"/>
              </a:rPr>
              <a:t>www.univ-adrar.edu.dz</a:t>
            </a:r>
            <a:r>
              <a:rPr lang="ar-DZ" sz="3200" b="1" dirty="0">
                <a:latin typeface="Sakkal Majalla" panose="02000000000000000000" pitchFamily="2" charset="-78"/>
                <a:cs typeface="Sakkal Majalla" panose="02000000000000000000" pitchFamily="2" charset="-78"/>
              </a:rPr>
              <a:t> </a:t>
            </a:r>
            <a:endParaRPr lang="fr-FR" sz="2800" b="1" dirty="0">
              <a:latin typeface="Sakkal Majalla" panose="02000000000000000000" pitchFamily="2" charset="-78"/>
              <a:cs typeface="Sakkal Majalla" panose="02000000000000000000" pitchFamily="2" charset="-78"/>
            </a:endParaRPr>
          </a:p>
        </p:txBody>
      </p:sp>
      <p:sp>
        <p:nvSpPr>
          <p:cNvPr id="5" name="Espace réservé du pied de page 4">
            <a:extLst>
              <a:ext uri="{FF2B5EF4-FFF2-40B4-BE49-F238E27FC236}">
                <a16:creationId xmlns:a16="http://schemas.microsoft.com/office/drawing/2014/main" xmlns="" id="{6BC28E7F-D19A-954C-EAD8-3CDDCCC33B1F}"/>
              </a:ext>
            </a:extLst>
          </p:cNvPr>
          <p:cNvSpPr>
            <a:spLocks noGrp="1"/>
          </p:cNvSpPr>
          <p:nvPr>
            <p:ph type="ftr" sz="quarter" idx="11"/>
          </p:nvPr>
        </p:nvSpPr>
        <p:spPr>
          <a:xfrm>
            <a:off x="675861" y="6096000"/>
            <a:ext cx="11105321" cy="625475"/>
          </a:xfrm>
        </p:spPr>
        <p:txBody>
          <a:bodyPr/>
          <a:lstStyle/>
          <a:p>
            <a:pPr algn="ctr"/>
            <a:r>
              <a:rPr lang="ar-DZ" sz="1400" dirty="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97E97810-975A-7694-2FDD-0C6D0AA55B7D}"/>
              </a:ext>
            </a:extLst>
          </p:cNvPr>
          <p:cNvSpPr>
            <a:spLocks noGrp="1"/>
          </p:cNvSpPr>
          <p:nvPr>
            <p:ph type="sldNum" sz="quarter" idx="12"/>
          </p:nvPr>
        </p:nvSpPr>
        <p:spPr/>
        <p:txBody>
          <a:bodyPr/>
          <a:lstStyle/>
          <a:p>
            <a:fld id="{DCD455ED-B2AE-4D1C-8EDE-5C13CD1B5D94}" type="slidenum">
              <a:rPr lang="fr-FR" smtClean="0"/>
              <a:pPr/>
              <a:t>1</a:t>
            </a:fld>
            <a:endParaRPr lang="fr-FR"/>
          </a:p>
        </p:txBody>
      </p:sp>
      <p:pic>
        <p:nvPicPr>
          <p:cNvPr id="4" name="Image 3">
            <a:extLst>
              <a:ext uri="{FF2B5EF4-FFF2-40B4-BE49-F238E27FC236}">
                <a16:creationId xmlns:a16="http://schemas.microsoft.com/office/drawing/2014/main" xmlns="" id="{74FEC04B-C53E-C00B-307A-0D6659067169}"/>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90049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8E1A59-6955-0FDB-7F52-7707BC79B694}"/>
              </a:ext>
            </a:extLst>
          </p:cNvPr>
          <p:cNvSpPr>
            <a:spLocks noGrp="1"/>
          </p:cNvSpPr>
          <p:nvPr>
            <p:ph type="title"/>
          </p:nvPr>
        </p:nvSpPr>
        <p:spPr>
          <a:xfrm>
            <a:off x="1597641" y="647863"/>
            <a:ext cx="8911687" cy="1190625"/>
          </a:xfrm>
        </p:spPr>
        <p:txBody>
          <a:bodyPr>
            <a:normAutofit/>
          </a:bodyPr>
          <a:lstStyle/>
          <a:p>
            <a:pPr algn="ctr"/>
            <a:r>
              <a:rPr lang="ar-DZ" b="1" dirty="0"/>
              <a:t>التكوين في المدارس العليا</a:t>
            </a:r>
            <a:br>
              <a:rPr lang="ar-DZ" b="1" dirty="0"/>
            </a:br>
            <a:r>
              <a:rPr lang="ar-DZ" b="1" dirty="0"/>
              <a:t> </a:t>
            </a:r>
            <a:r>
              <a:rPr lang="ar-DZ" sz="3100" b="1" dirty="0">
                <a:highlight>
                  <a:srgbClr val="00FF00"/>
                </a:highlight>
              </a:rPr>
              <a:t>(منشور رقم 01 مؤرخ في 04 جويلية 2023)</a:t>
            </a:r>
            <a:endParaRPr lang="fr-FR" b="1" dirty="0"/>
          </a:p>
        </p:txBody>
      </p:sp>
      <p:sp>
        <p:nvSpPr>
          <p:cNvPr id="3" name="Espace réservé du contenu 2">
            <a:extLst>
              <a:ext uri="{FF2B5EF4-FFF2-40B4-BE49-F238E27FC236}">
                <a16:creationId xmlns:a16="http://schemas.microsoft.com/office/drawing/2014/main" xmlns="" id="{117E92B6-508C-C16D-F407-81D7D8BA226C}"/>
              </a:ext>
            </a:extLst>
          </p:cNvPr>
          <p:cNvSpPr>
            <a:spLocks noGrp="1"/>
          </p:cNvSpPr>
          <p:nvPr>
            <p:ph idx="1"/>
          </p:nvPr>
        </p:nvSpPr>
        <p:spPr>
          <a:xfrm>
            <a:off x="882869" y="2133600"/>
            <a:ext cx="10621743" cy="3777622"/>
          </a:xfrm>
        </p:spPr>
        <p:txBody>
          <a:bodyPr>
            <a:normAutofit fontScale="92500" lnSpcReduction="10000"/>
          </a:bodyPr>
          <a:lstStyle/>
          <a:p>
            <a:pPr marL="0" lvl="0" indent="457200" algn="just" rtl="1" fontAlgn="base">
              <a:lnSpc>
                <a:spcPct val="120000"/>
              </a:lnSpc>
              <a:spcBef>
                <a:spcPts val="0"/>
              </a:spcBef>
              <a:buSzPts val="1000"/>
              <a:buNone/>
              <a:tabLst>
                <a:tab pos="457200" algn="l"/>
              </a:tabLst>
            </a:pPr>
            <a:r>
              <a:rPr lang="ar-DZ" sz="2000" b="1" kern="0" dirty="0">
                <a:solidFill>
                  <a:srgbClr val="000000"/>
                </a:solidFill>
                <a:effectLst/>
                <a:latin typeface="Calibri" panose="020F0502020204030204" pitchFamily="34" charset="0"/>
                <a:ea typeface="Times New Roman" panose="02020603050405020304" pitchFamily="18" charset="0"/>
              </a:rPr>
              <a:t>تضمن تكوينات بعد البكالوريا لمدة 5 سنوات من الدراسة على النحو التالي:</a:t>
            </a:r>
          </a:p>
          <a:p>
            <a:pPr lvl="0" indent="720000" algn="just" rtl="1" fontAlgn="base">
              <a:lnSpc>
                <a:spcPct val="120000"/>
              </a:lnSpc>
              <a:spcBef>
                <a:spcPts val="0"/>
              </a:spcBef>
              <a:buSzPts val="1000"/>
              <a:buFont typeface="Wingdings" panose="05000000000000000000" pitchFamily="2" charset="2"/>
              <a:buChar char="v"/>
              <a:tabLst>
                <a:tab pos="457200" algn="l"/>
              </a:tabLst>
            </a:pPr>
            <a:r>
              <a:rPr lang="ar-DZ" sz="2000" b="1" kern="0" dirty="0">
                <a:solidFill>
                  <a:srgbClr val="000000"/>
                </a:solidFill>
                <a:effectLst/>
                <a:latin typeface="Calibri" panose="020F0502020204030204" pitchFamily="34" charset="0"/>
                <a:ea typeface="Times New Roman" panose="02020603050405020304" pitchFamily="18" charset="0"/>
              </a:rPr>
              <a:t>سنتين تكوين قاعدي (الطور الأول للمدرسة العليا)</a:t>
            </a:r>
          </a:p>
          <a:p>
            <a:pPr lvl="0" indent="720000" algn="just" rtl="1" fontAlgn="base">
              <a:lnSpc>
                <a:spcPct val="120000"/>
              </a:lnSpc>
              <a:spcBef>
                <a:spcPts val="0"/>
              </a:spcBef>
              <a:buSzPts val="1000"/>
              <a:buFont typeface="Wingdings" panose="05000000000000000000" pitchFamily="2" charset="2"/>
              <a:buChar char="v"/>
              <a:tabLst>
                <a:tab pos="457200" algn="l"/>
              </a:tabLst>
            </a:pPr>
            <a:r>
              <a:rPr lang="ar-DZ" sz="2000" b="1" kern="0" dirty="0">
                <a:solidFill>
                  <a:srgbClr val="000000"/>
                </a:solidFill>
                <a:effectLst/>
                <a:latin typeface="Calibri" panose="020F0502020204030204" pitchFamily="34" charset="0"/>
                <a:ea typeface="Times New Roman" panose="02020603050405020304" pitchFamily="18" charset="0"/>
              </a:rPr>
              <a:t>ثلاث سنوات تخصص (الطور الثاني للمدرسة العليا)</a:t>
            </a:r>
          </a:p>
          <a:p>
            <a:pPr marL="0" lvl="0" indent="457200" algn="just" rtl="1" fontAlgn="base">
              <a:lnSpc>
                <a:spcPct val="120000"/>
              </a:lnSpc>
              <a:spcBef>
                <a:spcPts val="0"/>
              </a:spcBef>
              <a:buSzPts val="1000"/>
              <a:buNone/>
              <a:tabLst>
                <a:tab pos="457200" algn="l"/>
              </a:tabLst>
            </a:pPr>
            <a:r>
              <a:rPr lang="ar-DZ" sz="2000" b="1" kern="0" dirty="0">
                <a:solidFill>
                  <a:srgbClr val="000000"/>
                </a:solidFill>
                <a:effectLst/>
                <a:latin typeface="Calibri" panose="020F0502020204030204" pitchFamily="34" charset="0"/>
                <a:ea typeface="Times New Roman" panose="02020603050405020304" pitchFamily="18" charset="0"/>
              </a:rPr>
              <a:t>بعد النجاح في السنتين للتكوين القاعدي، يشترط للالتحاق بالطور الثاني للتخصص؛ النجاح في مسابقة تنظمها كل مدرسة على النحو الآتي:</a:t>
            </a:r>
          </a:p>
          <a:p>
            <a:pPr algn="just" rtl="1">
              <a:lnSpc>
                <a:spcPct val="120000"/>
              </a:lnSpc>
              <a:spcBef>
                <a:spcPts val="0"/>
              </a:spcBef>
              <a:buFont typeface="Wingdings" panose="05000000000000000000" pitchFamily="2" charset="2"/>
              <a:buChar char="Ø"/>
            </a:pPr>
            <a:r>
              <a:rPr lang="ar-DZ" sz="2000" b="1" kern="0" dirty="0">
                <a:solidFill>
                  <a:srgbClr val="000000"/>
                </a:solidFill>
                <a:effectLst/>
                <a:ea typeface="Times New Roman" panose="02020603050405020304" pitchFamily="18" charset="0"/>
              </a:rPr>
              <a:t>مسابقة على أساس الشهادة بالنسبة للطلبة ذوي أحسن ترتيب في المدرسة، حيث تخصص حصة من المقاعد البيداغوجية تحدد كل سنة بموجب قرار وزاري،</a:t>
            </a:r>
          </a:p>
          <a:p>
            <a:pPr algn="r" rtl="1">
              <a:lnSpc>
                <a:spcPct val="120000"/>
              </a:lnSpc>
              <a:spcBef>
                <a:spcPts val="0"/>
              </a:spcBef>
              <a:buFont typeface="Wingdings" panose="05000000000000000000" pitchFamily="2" charset="2"/>
              <a:buChar char="Ø"/>
            </a:pPr>
            <a:r>
              <a:rPr lang="ar-DZ" sz="2000" b="1" kern="0" dirty="0">
                <a:solidFill>
                  <a:srgbClr val="000000"/>
                </a:solidFill>
                <a:effectLst/>
                <a:ea typeface="Times New Roman" panose="02020603050405020304" pitchFamily="18" charset="0"/>
              </a:rPr>
              <a:t>مسابقة وطنية عن طريق اختبارات كتابية بالنسبة لباقي الطلبة الذين لم يتم قبولهم في المسابقة على أساس الشهادة، وطلبة المدارس العليا الأخرى والجامعات والمراكز الجامعية في نفس الميدان.</a:t>
            </a:r>
            <a:r>
              <a:rPr lang="fr-FR" sz="1800" b="1" kern="0" dirty="0">
                <a:solidFill>
                  <a:srgbClr val="000000"/>
                </a:solidFill>
                <a:effectLst/>
                <a:latin typeface="Arial" panose="020B0604020202020204" pitchFamily="34" charset="0"/>
                <a:ea typeface="Times New Roman" panose="02020603050405020304" pitchFamily="18" charset="0"/>
                <a:cs typeface="+mj-cs"/>
              </a:rPr>
              <a:t/>
            </a:r>
            <a:br>
              <a:rPr lang="fr-FR" sz="1800" b="1" kern="0" dirty="0">
                <a:solidFill>
                  <a:srgbClr val="000000"/>
                </a:solidFill>
                <a:effectLst/>
                <a:latin typeface="Arial" panose="020B0604020202020204" pitchFamily="34" charset="0"/>
                <a:ea typeface="Times New Roman" panose="02020603050405020304" pitchFamily="18" charset="0"/>
                <a:cs typeface="+mj-cs"/>
              </a:rPr>
            </a:br>
            <a:endParaRPr lang="fr-FR" b="1" dirty="0">
              <a:cs typeface="+mj-cs"/>
            </a:endParaRPr>
          </a:p>
        </p:txBody>
      </p:sp>
      <p:sp>
        <p:nvSpPr>
          <p:cNvPr id="4" name="Espace réservé du pied de page 3">
            <a:extLst>
              <a:ext uri="{FF2B5EF4-FFF2-40B4-BE49-F238E27FC236}">
                <a16:creationId xmlns:a16="http://schemas.microsoft.com/office/drawing/2014/main" xmlns="" id="{D49E8FBF-1CC5-B37A-B604-83CEAA7C46B2}"/>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6E08AB4E-59C2-C862-9CF7-4B04E9795B61}"/>
              </a:ext>
            </a:extLst>
          </p:cNvPr>
          <p:cNvSpPr>
            <a:spLocks noGrp="1"/>
          </p:cNvSpPr>
          <p:nvPr>
            <p:ph type="sldNum" sz="quarter" idx="12"/>
          </p:nvPr>
        </p:nvSpPr>
        <p:spPr/>
        <p:txBody>
          <a:bodyPr/>
          <a:lstStyle/>
          <a:p>
            <a:fld id="{DCD455ED-B2AE-4D1C-8EDE-5C13CD1B5D94}" type="slidenum">
              <a:rPr lang="fr-FR" smtClean="0"/>
              <a:pPr/>
              <a:t>10</a:t>
            </a:fld>
            <a:endParaRPr lang="fr-FR"/>
          </a:p>
        </p:txBody>
      </p:sp>
      <p:pic>
        <p:nvPicPr>
          <p:cNvPr id="6" name="Image 5">
            <a:extLst>
              <a:ext uri="{FF2B5EF4-FFF2-40B4-BE49-F238E27FC236}">
                <a16:creationId xmlns:a16="http://schemas.microsoft.com/office/drawing/2014/main" xmlns="" id="{08BF7E73-24EE-E4DA-976A-E6D3F80712E2}"/>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4090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7B6A940-6AF8-3C2D-56B1-B03D9C68E383}"/>
              </a:ext>
            </a:extLst>
          </p:cNvPr>
          <p:cNvSpPr>
            <a:spLocks noGrp="1"/>
          </p:cNvSpPr>
          <p:nvPr>
            <p:ph type="title"/>
          </p:nvPr>
        </p:nvSpPr>
        <p:spPr>
          <a:xfrm>
            <a:off x="1943367" y="600011"/>
            <a:ext cx="8911687" cy="740666"/>
          </a:xfrm>
        </p:spPr>
        <p:txBody>
          <a:bodyPr>
            <a:normAutofit/>
          </a:bodyPr>
          <a:lstStyle/>
          <a:p>
            <a:pPr algn="ctr" rtl="1"/>
            <a:r>
              <a:rPr lang="ar-DZ" b="1" kern="0" dirty="0">
                <a:solidFill>
                  <a:srgbClr val="000000"/>
                </a:solidFill>
                <a:latin typeface="Arial" panose="020B0604020202020204" pitchFamily="34" charset="0"/>
              </a:rPr>
              <a:t>الشهادات المسلمة من المدارس العليا</a:t>
            </a:r>
            <a:endParaRPr lang="fr-FR" b="1" kern="0" dirty="0">
              <a:solidFill>
                <a:srgbClr val="000000"/>
              </a:solidFill>
              <a:latin typeface="Arial" panose="020B0604020202020204" pitchFamily="34" charset="0"/>
            </a:endParaRPr>
          </a:p>
        </p:txBody>
      </p:sp>
      <p:sp>
        <p:nvSpPr>
          <p:cNvPr id="3" name="Espace réservé du contenu 2">
            <a:extLst>
              <a:ext uri="{FF2B5EF4-FFF2-40B4-BE49-F238E27FC236}">
                <a16:creationId xmlns:a16="http://schemas.microsoft.com/office/drawing/2014/main" xmlns="" id="{A21D8351-2826-3AE4-98FB-A247BEA52C91}"/>
              </a:ext>
            </a:extLst>
          </p:cNvPr>
          <p:cNvSpPr>
            <a:spLocks noGrp="1"/>
          </p:cNvSpPr>
          <p:nvPr>
            <p:ph idx="1"/>
          </p:nvPr>
        </p:nvSpPr>
        <p:spPr>
          <a:xfrm>
            <a:off x="1132764" y="1589362"/>
            <a:ext cx="10345003" cy="4546446"/>
          </a:xfrm>
        </p:spPr>
        <p:txBody>
          <a:bodyPr>
            <a:normAutofit/>
          </a:bodyPr>
          <a:lstStyle/>
          <a:p>
            <a:pPr indent="0" algn="just" rtl="1"/>
            <a:r>
              <a:rPr lang="ar-DZ" b="1" kern="0" dirty="0">
                <a:solidFill>
                  <a:srgbClr val="000000"/>
                </a:solidFill>
                <a:ea typeface="Times New Roman" panose="02020603050405020304" pitchFamily="18" charset="0"/>
                <a:cs typeface="+mj-cs"/>
              </a:rPr>
              <a:t>تسلم المدارس المنتمية لميادين علوم وتكنولوجيا، رياضيات وإعلام آلي، وعلوم الطبيعة والحياة، عند نهاية المسار التكويني شهادة مهندس دولة،</a:t>
            </a:r>
          </a:p>
          <a:p>
            <a:pPr indent="0" algn="just" rtl="1"/>
            <a:endParaRPr lang="ar-DZ" b="1" kern="0" dirty="0">
              <a:solidFill>
                <a:srgbClr val="000000"/>
              </a:solidFill>
              <a:ea typeface="Times New Roman" panose="02020603050405020304" pitchFamily="18" charset="0"/>
              <a:cs typeface="+mj-cs"/>
            </a:endParaRPr>
          </a:p>
          <a:p>
            <a:pPr indent="0" algn="just" rtl="1"/>
            <a:r>
              <a:rPr lang="ar-DZ" b="1" kern="0" dirty="0">
                <a:solidFill>
                  <a:srgbClr val="000000"/>
                </a:solidFill>
                <a:ea typeface="Times New Roman" panose="02020603050405020304" pitchFamily="18" charset="0"/>
                <a:cs typeface="+mj-cs"/>
              </a:rPr>
              <a:t>تسلم المدارس المنتمية لميدان هندسة معمارية، عمران ومهن المدينة، عند نهاية المسار التكويني شهادة مهندس معماري،</a:t>
            </a:r>
          </a:p>
          <a:p>
            <a:pPr indent="0" algn="just" rtl="1"/>
            <a:endParaRPr lang="ar-DZ" b="1" kern="0" dirty="0">
              <a:solidFill>
                <a:srgbClr val="000000"/>
              </a:solidFill>
              <a:ea typeface="Times New Roman" panose="02020603050405020304" pitchFamily="18" charset="0"/>
              <a:cs typeface="+mj-cs"/>
            </a:endParaRPr>
          </a:p>
          <a:p>
            <a:pPr indent="0" algn="just" rtl="1"/>
            <a:r>
              <a:rPr lang="ar-DZ" b="1" kern="0" dirty="0">
                <a:solidFill>
                  <a:srgbClr val="000000"/>
                </a:solidFill>
                <a:ea typeface="Times New Roman" panose="02020603050405020304" pitchFamily="18" charset="0"/>
                <a:cs typeface="+mj-cs"/>
              </a:rPr>
              <a:t>تسلم المدارس المنتمية لميادين علوم اقتصادية، التسيير، وعلوم تجارية، علوم إنسانية واجتماعية، حقوق وعلوم سياسية، عند نهاية المسار التكويني شهادة ماستر.</a:t>
            </a:r>
          </a:p>
          <a:p>
            <a:pPr indent="0" algn="just" rtl="1"/>
            <a:endParaRPr lang="ar-DZ" b="1" kern="0" dirty="0">
              <a:solidFill>
                <a:srgbClr val="000000"/>
              </a:solidFill>
              <a:ea typeface="Times New Roman" panose="02020603050405020304" pitchFamily="18" charset="0"/>
              <a:cs typeface="+mj-cs"/>
            </a:endParaRPr>
          </a:p>
          <a:p>
            <a:pPr indent="0" algn="just" rtl="1"/>
            <a:r>
              <a:rPr lang="ar-DZ" b="1" kern="0" dirty="0">
                <a:solidFill>
                  <a:srgbClr val="000000"/>
                </a:solidFill>
                <a:ea typeface="Times New Roman" panose="02020603050405020304" pitchFamily="18" charset="0"/>
                <a:cs typeface="+mj-cs"/>
              </a:rPr>
              <a:t>تسلم المدرسة الوطنية العليا للبيطرة عند نهاية المسار التكويني شهادة طبيب بيطري.</a:t>
            </a:r>
          </a:p>
        </p:txBody>
      </p:sp>
      <p:sp>
        <p:nvSpPr>
          <p:cNvPr id="4" name="Espace réservé du pied de page 3">
            <a:extLst>
              <a:ext uri="{FF2B5EF4-FFF2-40B4-BE49-F238E27FC236}">
                <a16:creationId xmlns:a16="http://schemas.microsoft.com/office/drawing/2014/main" xmlns="" id="{6A685CC8-4F22-9EED-D1F7-3BE4F6543CFB}"/>
              </a:ext>
            </a:extLst>
          </p:cNvPr>
          <p:cNvSpPr>
            <a:spLocks noGrp="1"/>
          </p:cNvSpPr>
          <p:nvPr>
            <p:ph type="ftr" sz="quarter" idx="11"/>
          </p:nvPr>
        </p:nvSpPr>
        <p:spPr/>
        <p:txBody>
          <a:bodyPr/>
          <a:lstStyle/>
          <a:p>
            <a:r>
              <a:rPr lang="ar-DZ"/>
              <a:t>خلية اتصال ثانوية –جامعة                    جامعة أدرار                              </a:t>
            </a:r>
            <a:endParaRPr lang="fr-FR"/>
          </a:p>
        </p:txBody>
      </p:sp>
      <p:sp>
        <p:nvSpPr>
          <p:cNvPr id="5" name="Espace réservé du numéro de diapositive 4">
            <a:extLst>
              <a:ext uri="{FF2B5EF4-FFF2-40B4-BE49-F238E27FC236}">
                <a16:creationId xmlns:a16="http://schemas.microsoft.com/office/drawing/2014/main" xmlns="" id="{91FF8E80-55E0-6907-404A-51FD9D90E365}"/>
              </a:ext>
            </a:extLst>
          </p:cNvPr>
          <p:cNvSpPr>
            <a:spLocks noGrp="1"/>
          </p:cNvSpPr>
          <p:nvPr>
            <p:ph type="sldNum" sz="quarter" idx="12"/>
          </p:nvPr>
        </p:nvSpPr>
        <p:spPr/>
        <p:txBody>
          <a:bodyPr/>
          <a:lstStyle/>
          <a:p>
            <a:fld id="{DCD455ED-B2AE-4D1C-8EDE-5C13CD1B5D94}" type="slidenum">
              <a:rPr lang="fr-FR" smtClean="0"/>
              <a:pPr/>
              <a:t>11</a:t>
            </a:fld>
            <a:endParaRPr lang="fr-FR"/>
          </a:p>
        </p:txBody>
      </p:sp>
    </p:spTree>
    <p:extLst>
      <p:ext uri="{BB962C8B-B14F-4D97-AF65-F5344CB8AC3E}">
        <p14:creationId xmlns:p14="http://schemas.microsoft.com/office/powerpoint/2010/main" xmlns="" val="306965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735136-A6B2-94A3-868E-A355DB1C35DE}"/>
              </a:ext>
            </a:extLst>
          </p:cNvPr>
          <p:cNvSpPr>
            <a:spLocks noGrp="1"/>
          </p:cNvSpPr>
          <p:nvPr>
            <p:ph type="title"/>
          </p:nvPr>
        </p:nvSpPr>
        <p:spPr/>
        <p:txBody>
          <a:bodyPr>
            <a:normAutofit fontScale="90000"/>
          </a:bodyPr>
          <a:lstStyle/>
          <a:p>
            <a:pPr algn="ctr" rtl="1"/>
            <a:r>
              <a:rPr lang="ar-DZ" b="1" dirty="0"/>
              <a:t>التكوين في </a:t>
            </a:r>
            <a:r>
              <a:rPr lang="ar-SA" b="1" dirty="0"/>
              <a:t>المدارس العليا للأساتذة</a:t>
            </a:r>
            <a:r>
              <a:rPr lang="ar-DZ" sz="36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r>
            <a:br>
              <a:rPr lang="ar-DZ" sz="36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ar-DZ" sz="3600" b="1" dirty="0">
                <a:highlight>
                  <a:srgbClr val="00FF00"/>
                </a:highlight>
              </a:rPr>
              <a:t>(منشور رقم 01 مؤرخ في 04 جويلية 2023) </a:t>
            </a:r>
            <a:r>
              <a:rPr lang="fr-FR" sz="36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b="1" dirty="0"/>
          </a:p>
        </p:txBody>
      </p:sp>
      <p:sp>
        <p:nvSpPr>
          <p:cNvPr id="3" name="Espace réservé du contenu 2">
            <a:extLst>
              <a:ext uri="{FF2B5EF4-FFF2-40B4-BE49-F238E27FC236}">
                <a16:creationId xmlns:a16="http://schemas.microsoft.com/office/drawing/2014/main" xmlns="" id="{2AF1E3A4-0D52-7C7A-67FE-4F5EC1C1FFA4}"/>
              </a:ext>
            </a:extLst>
          </p:cNvPr>
          <p:cNvSpPr>
            <a:spLocks noGrp="1"/>
          </p:cNvSpPr>
          <p:nvPr>
            <p:ph idx="1"/>
          </p:nvPr>
        </p:nvSpPr>
        <p:spPr>
          <a:xfrm>
            <a:off x="1124607" y="2133600"/>
            <a:ext cx="10380005" cy="3777622"/>
          </a:xfrm>
        </p:spPr>
        <p:txBody>
          <a:bodyPr>
            <a:normAutofit fontScale="47500" lnSpcReduction="20000"/>
          </a:bodyPr>
          <a:lstStyle/>
          <a:p>
            <a:pPr marL="0" indent="0" algn="just" rtl="1" fontAlgn="base">
              <a:lnSpc>
                <a:spcPct val="120000"/>
              </a:lnSpc>
              <a:spcAft>
                <a:spcPts val="800"/>
              </a:spcAft>
              <a:buNone/>
            </a:pPr>
            <a:r>
              <a:rPr lang="ar-SA" sz="2900" b="1" kern="0" dirty="0">
                <a:solidFill>
                  <a:srgbClr val="000000"/>
                </a:solidFill>
                <a:effectLst/>
                <a:latin typeface="Calibri" panose="020F0502020204030204" pitchFamily="34" charset="0"/>
                <a:ea typeface="Times New Roman" panose="02020603050405020304" pitchFamily="18" charset="0"/>
              </a:rPr>
              <a:t>تضمن</a:t>
            </a:r>
            <a:r>
              <a:rPr lang="ar-DZ" sz="2900" b="1" kern="0" dirty="0">
                <a:solidFill>
                  <a:srgbClr val="000000"/>
                </a:solidFill>
                <a:effectLst/>
                <a:latin typeface="Calibri" panose="020F0502020204030204" pitchFamily="34" charset="0"/>
                <a:ea typeface="Times New Roman" panose="02020603050405020304" pitchFamily="18" charset="0"/>
              </a:rPr>
              <a:t> المدارس العليا للأساتذة </a:t>
            </a:r>
            <a:r>
              <a:rPr lang="ar-SA" sz="2900" b="1" kern="0" dirty="0">
                <a:solidFill>
                  <a:srgbClr val="000000"/>
                </a:solidFill>
                <a:effectLst/>
                <a:latin typeface="Calibri" panose="020F0502020204030204" pitchFamily="34" charset="0"/>
                <a:ea typeface="Times New Roman" panose="02020603050405020304" pitchFamily="18" charset="0"/>
              </a:rPr>
              <a:t>مسارات م</a:t>
            </a:r>
            <a:r>
              <a:rPr lang="ar-DZ" sz="2900" b="1" kern="0" dirty="0">
                <a:solidFill>
                  <a:srgbClr val="000000"/>
                </a:solidFill>
                <a:effectLst/>
                <a:latin typeface="Calibri" panose="020F0502020204030204" pitchFamily="34" charset="0"/>
                <a:ea typeface="Times New Roman" panose="02020603050405020304" pitchFamily="18" charset="0"/>
              </a:rPr>
              <a:t>ت</a:t>
            </a:r>
            <a:r>
              <a:rPr lang="ar-SA" sz="2900" b="1" kern="0" dirty="0" err="1">
                <a:solidFill>
                  <a:srgbClr val="000000"/>
                </a:solidFill>
                <a:effectLst/>
                <a:latin typeface="Calibri" panose="020F0502020204030204" pitchFamily="34" charset="0"/>
                <a:ea typeface="Times New Roman" panose="02020603050405020304" pitchFamily="18" charset="0"/>
              </a:rPr>
              <a:t>خصصة</a:t>
            </a:r>
            <a:r>
              <a:rPr lang="ar-SA" sz="2900" b="1" kern="0" dirty="0">
                <a:solidFill>
                  <a:srgbClr val="000000"/>
                </a:solidFill>
                <a:effectLst/>
                <a:latin typeface="Calibri" panose="020F0502020204030204" pitchFamily="34" charset="0"/>
                <a:ea typeface="Times New Roman" panose="02020603050405020304" pitchFamily="18" charset="0"/>
              </a:rPr>
              <a:t> لتكوين المكونين لفائدة قطاع التربية الوطنية </a:t>
            </a:r>
            <a:r>
              <a:rPr lang="ar-DZ" sz="2900" b="1" kern="0" dirty="0">
                <a:solidFill>
                  <a:srgbClr val="000000"/>
                </a:solidFill>
                <a:effectLst/>
                <a:latin typeface="Calibri" panose="020F0502020204030204" pitchFamily="34" charset="0"/>
                <a:ea typeface="Times New Roman" panose="02020603050405020304" pitchFamily="18" charset="0"/>
              </a:rPr>
              <a:t>في ث</a:t>
            </a:r>
            <a:r>
              <a:rPr lang="ar-SA" sz="2900" b="1" kern="0" dirty="0" err="1">
                <a:solidFill>
                  <a:srgbClr val="000000"/>
                </a:solidFill>
                <a:effectLst/>
                <a:latin typeface="Calibri" panose="020F0502020204030204" pitchFamily="34" charset="0"/>
                <a:ea typeface="Times New Roman" panose="02020603050405020304" pitchFamily="18" charset="0"/>
              </a:rPr>
              <a:t>لاثة</a:t>
            </a:r>
            <a:r>
              <a:rPr lang="ar-SA" sz="2900" b="1" kern="0" dirty="0">
                <a:solidFill>
                  <a:srgbClr val="000000"/>
                </a:solidFill>
                <a:effectLst/>
                <a:latin typeface="Calibri" panose="020F0502020204030204" pitchFamily="34" charset="0"/>
                <a:ea typeface="Times New Roman" panose="02020603050405020304" pitchFamily="18" charset="0"/>
              </a:rPr>
              <a:t> اطوار</a:t>
            </a:r>
            <a:r>
              <a:rPr lang="fr-FR" sz="2900" b="1" kern="0" dirty="0">
                <a:solidFill>
                  <a:srgbClr val="000000"/>
                </a:solidFill>
                <a:effectLst/>
                <a:latin typeface="Arial" panose="020B0604020202020204" pitchFamily="34" charset="0"/>
                <a:ea typeface="Times New Roman" panose="02020603050405020304" pitchFamily="18" charset="0"/>
              </a:rPr>
              <a:t>:</a:t>
            </a:r>
            <a:endParaRPr lang="ar-DZ" sz="2900" b="1" kern="0" dirty="0">
              <a:solidFill>
                <a:srgbClr val="000000"/>
              </a:solidFill>
              <a:effectLst/>
              <a:latin typeface="Arial" panose="020B0604020202020204" pitchFamily="34" charset="0"/>
              <a:ea typeface="Times New Roman" panose="02020603050405020304" pitchFamily="18" charset="0"/>
            </a:endParaRPr>
          </a:p>
          <a:p>
            <a:pPr algn="just" rtl="1" fontAlgn="base">
              <a:lnSpc>
                <a:spcPct val="120000"/>
              </a:lnSpc>
              <a:spcAft>
                <a:spcPts val="800"/>
              </a:spcAft>
              <a:buFont typeface="Wingdings" panose="05000000000000000000" pitchFamily="2" charset="2"/>
              <a:buChar char="v"/>
            </a:pPr>
            <a:r>
              <a:rPr lang="ar-SA" sz="2900" b="1" kern="0" dirty="0">
                <a:solidFill>
                  <a:srgbClr val="000000"/>
                </a:solidFill>
                <a:effectLst/>
                <a:latin typeface="Calibri" panose="020F0502020204030204" pitchFamily="34" charset="0"/>
                <a:ea typeface="Times New Roman" panose="02020603050405020304" pitchFamily="18" charset="0"/>
              </a:rPr>
              <a:t>أستاذ التعليم الابتدائي</a:t>
            </a:r>
            <a:endParaRPr lang="fr-FR" sz="2900" b="1" kern="100" dirty="0">
              <a:effectLst/>
              <a:latin typeface="Calibri" panose="020F0502020204030204" pitchFamily="34" charset="0"/>
              <a:ea typeface="Calibri" panose="020F0502020204030204" pitchFamily="34" charset="0"/>
            </a:endParaRPr>
          </a:p>
          <a:p>
            <a:pPr lvl="0" algn="just" rtl="1" fontAlgn="base">
              <a:lnSpc>
                <a:spcPct val="120000"/>
              </a:lnSpc>
              <a:spcAft>
                <a:spcPts val="800"/>
              </a:spcAft>
              <a:buSzPts val="1000"/>
              <a:buFont typeface="Wingdings" panose="05000000000000000000" pitchFamily="2" charset="2"/>
              <a:buChar char="v"/>
              <a:tabLst>
                <a:tab pos="457200" algn="l"/>
              </a:tabLst>
            </a:pPr>
            <a:r>
              <a:rPr lang="fr-FR" sz="2900" b="1" kern="0" dirty="0">
                <a:solidFill>
                  <a:srgbClr val="000000"/>
                </a:solidFill>
                <a:effectLst/>
                <a:latin typeface="Arial" panose="020B0604020202020204" pitchFamily="34" charset="0"/>
                <a:ea typeface="Times New Roman" panose="02020603050405020304" pitchFamily="18" charset="0"/>
              </a:rPr>
              <a:t> </a:t>
            </a:r>
            <a:r>
              <a:rPr lang="ar-SA" sz="2900" b="1" kern="0" dirty="0">
                <a:solidFill>
                  <a:srgbClr val="000000"/>
                </a:solidFill>
                <a:effectLst/>
                <a:latin typeface="Calibri" panose="020F0502020204030204" pitchFamily="34" charset="0"/>
                <a:ea typeface="Times New Roman" panose="02020603050405020304" pitchFamily="18" charset="0"/>
              </a:rPr>
              <a:t>أستاذ التعليم المتوسط</a:t>
            </a:r>
            <a:endParaRPr lang="fr-FR" sz="2900" b="1" kern="100" dirty="0">
              <a:effectLst/>
              <a:latin typeface="Calibri" panose="020F0502020204030204" pitchFamily="34" charset="0"/>
              <a:ea typeface="Calibri" panose="020F0502020204030204" pitchFamily="34" charset="0"/>
            </a:endParaRPr>
          </a:p>
          <a:p>
            <a:pPr lvl="0" algn="just" rtl="1" fontAlgn="base">
              <a:lnSpc>
                <a:spcPct val="120000"/>
              </a:lnSpc>
              <a:spcAft>
                <a:spcPts val="800"/>
              </a:spcAft>
              <a:buSzPts val="1000"/>
              <a:buFont typeface="Wingdings" panose="05000000000000000000" pitchFamily="2" charset="2"/>
              <a:buChar char="v"/>
              <a:tabLst>
                <a:tab pos="457200" algn="l"/>
              </a:tabLst>
            </a:pPr>
            <a:r>
              <a:rPr lang="ar-SA" sz="2900" b="1" kern="0" dirty="0">
                <a:solidFill>
                  <a:srgbClr val="000000"/>
                </a:solidFill>
                <a:effectLst/>
                <a:latin typeface="Calibri" panose="020F0502020204030204" pitchFamily="34" charset="0"/>
                <a:ea typeface="Times New Roman" panose="02020603050405020304" pitchFamily="18" charset="0"/>
              </a:rPr>
              <a:t>استاذ التعليم الثانوي</a:t>
            </a:r>
            <a:endParaRPr lang="ar-DZ" sz="2900" b="1" kern="0" dirty="0">
              <a:solidFill>
                <a:srgbClr val="000000"/>
              </a:solidFill>
              <a:effectLst/>
              <a:latin typeface="Calibri" panose="020F0502020204030204" pitchFamily="34" charset="0"/>
              <a:ea typeface="Times New Roman" panose="02020603050405020304" pitchFamily="18" charset="0"/>
            </a:endParaRPr>
          </a:p>
          <a:p>
            <a:pPr marL="0" indent="0" algn="just" rtl="1" fontAlgn="base">
              <a:lnSpc>
                <a:spcPct val="120000"/>
              </a:lnSpc>
              <a:spcBef>
                <a:spcPts val="0"/>
              </a:spcBef>
              <a:buNone/>
            </a:pPr>
            <a:r>
              <a:rPr lang="ar-SA" sz="2900" b="1" kern="0" dirty="0">
                <a:solidFill>
                  <a:srgbClr val="000000"/>
                </a:solidFill>
                <a:latin typeface="Calibri" panose="020F0502020204030204" pitchFamily="34" charset="0"/>
              </a:rPr>
              <a:t>تحدد المناصب البيداغوجية المتاحة لدى المدارس العليا للأساتذة سنويا</a:t>
            </a:r>
            <a:r>
              <a:rPr lang="ar-DZ" sz="2900" b="1" kern="0" dirty="0">
                <a:solidFill>
                  <a:srgbClr val="000000"/>
                </a:solidFill>
                <a:latin typeface="Calibri" panose="020F0502020204030204" pitchFamily="34" charset="0"/>
              </a:rPr>
              <a:t>ً</a:t>
            </a:r>
            <a:r>
              <a:rPr lang="ar-SA" sz="2900" b="1" kern="0" dirty="0">
                <a:solidFill>
                  <a:srgbClr val="000000"/>
                </a:solidFill>
                <a:latin typeface="Calibri" panose="020F0502020204030204" pitchFamily="34" charset="0"/>
              </a:rPr>
              <a:t> حسب الطور وحسب الاحتياجات المعبر عنها من طرف قطاع التربية الوطنية</a:t>
            </a:r>
            <a:r>
              <a:rPr lang="fr-FR" sz="2900" b="1" kern="0" dirty="0">
                <a:solidFill>
                  <a:srgbClr val="000000"/>
                </a:solidFill>
                <a:latin typeface="Calibri" panose="020F0502020204030204" pitchFamily="34" charset="0"/>
              </a:rPr>
              <a:t>.</a:t>
            </a:r>
            <a:endParaRPr lang="ar-DZ" sz="2900" b="1" kern="0" dirty="0">
              <a:solidFill>
                <a:srgbClr val="000000"/>
              </a:solidFill>
              <a:latin typeface="Calibri" panose="020F0502020204030204" pitchFamily="34" charset="0"/>
            </a:endParaRPr>
          </a:p>
          <a:p>
            <a:pPr marL="0" indent="0" algn="just" rtl="1" fontAlgn="base">
              <a:lnSpc>
                <a:spcPct val="120000"/>
              </a:lnSpc>
              <a:spcAft>
                <a:spcPts val="800"/>
              </a:spcAft>
              <a:buNone/>
            </a:pPr>
            <a:r>
              <a:rPr lang="fr-FR" sz="2900" b="1" kern="0" dirty="0">
                <a:solidFill>
                  <a:srgbClr val="000000"/>
                </a:solidFill>
                <a:effectLst/>
                <a:latin typeface="Arial" panose="020B0604020202020204" pitchFamily="34" charset="0"/>
                <a:ea typeface="Times New Roman" panose="02020603050405020304" pitchFamily="18" charset="0"/>
              </a:rPr>
              <a:t/>
            </a:r>
            <a:br>
              <a:rPr lang="fr-FR" sz="2900" b="1" kern="0" dirty="0">
                <a:solidFill>
                  <a:srgbClr val="000000"/>
                </a:solidFill>
                <a:effectLst/>
                <a:latin typeface="Arial" panose="020B0604020202020204" pitchFamily="34" charset="0"/>
                <a:ea typeface="Times New Roman" panose="02020603050405020304" pitchFamily="18" charset="0"/>
              </a:rPr>
            </a:br>
            <a:r>
              <a:rPr lang="ar-SA" sz="2900" b="1" kern="0" dirty="0">
                <a:solidFill>
                  <a:srgbClr val="000000"/>
                </a:solidFill>
                <a:effectLst/>
                <a:latin typeface="Calibri" panose="020F0502020204030204" pitchFamily="34" charset="0"/>
                <a:ea typeface="Times New Roman" panose="02020603050405020304" pitchFamily="18" charset="0"/>
              </a:rPr>
              <a:t>يخضع التسجيل النهائي في هذه المدارس العليا للأساتذة الشرط السن المحدد ب 24 سنة على الأكثر </a:t>
            </a:r>
            <a:r>
              <a:rPr lang="ar-DZ" sz="2900" b="1" kern="0" dirty="0">
                <a:solidFill>
                  <a:srgbClr val="000000"/>
                </a:solidFill>
                <a:effectLst/>
                <a:latin typeface="Calibri" panose="020F0502020204030204" pitchFamily="34" charset="0"/>
                <a:ea typeface="Times New Roman" panose="02020603050405020304" pitchFamily="18" charset="0"/>
              </a:rPr>
              <a:t>عند </a:t>
            </a:r>
            <a:r>
              <a:rPr lang="ar-SA" sz="2900" b="1" kern="0" dirty="0">
                <a:solidFill>
                  <a:srgbClr val="000000"/>
                </a:solidFill>
                <a:effectLst/>
                <a:latin typeface="Calibri" panose="020F0502020204030204" pitchFamily="34" charset="0"/>
                <a:ea typeface="Times New Roman" panose="02020603050405020304" pitchFamily="18" charset="0"/>
              </a:rPr>
              <a:t>31 ديسمبر </a:t>
            </a:r>
            <a:r>
              <a:rPr lang="ar-DZ" sz="2900" b="1" kern="0" dirty="0">
                <a:solidFill>
                  <a:srgbClr val="000000"/>
                </a:solidFill>
                <a:effectLst/>
                <a:latin typeface="Calibri" panose="020F0502020204030204" pitchFamily="34" charset="0"/>
                <a:ea typeface="Times New Roman" panose="02020603050405020304" pitchFamily="18" charset="0"/>
              </a:rPr>
              <a:t>2023 وكذلك </a:t>
            </a:r>
            <a:r>
              <a:rPr lang="ar-SA" sz="2900" b="1" kern="0" dirty="0">
                <a:solidFill>
                  <a:srgbClr val="000000"/>
                </a:solidFill>
                <a:effectLst/>
                <a:latin typeface="Calibri" panose="020F0502020204030204" pitchFamily="34" charset="0"/>
                <a:ea typeface="Times New Roman" panose="02020603050405020304" pitchFamily="18" charset="0"/>
              </a:rPr>
              <a:t>لنتيجة المقابلة الشفوية</a:t>
            </a:r>
            <a:r>
              <a:rPr lang="ar-DZ" sz="2900" b="1" kern="0" dirty="0">
                <a:solidFill>
                  <a:srgbClr val="000000"/>
                </a:solidFill>
                <a:effectLst/>
                <a:latin typeface="Calibri" panose="020F0502020204030204" pitchFamily="34" charset="0"/>
                <a:ea typeface="Times New Roman" panose="02020603050405020304" pitchFamily="18" charset="0"/>
              </a:rPr>
              <a:t>. </a:t>
            </a:r>
            <a:r>
              <a:rPr lang="ar-SA" sz="2900" b="1" kern="0" dirty="0">
                <a:solidFill>
                  <a:srgbClr val="000000"/>
                </a:solidFill>
                <a:effectLst/>
                <a:latin typeface="Calibri" panose="020F0502020204030204" pitchFamily="34" charset="0"/>
                <a:ea typeface="Times New Roman" panose="02020603050405020304" pitchFamily="18" charset="0"/>
              </a:rPr>
              <a:t>يجب على المترشح المقبول للتكوين في هذه المدارس التوقيع على عقد التزام مع قطاع التربية </a:t>
            </a:r>
            <a:r>
              <a:rPr lang="ar-DZ" sz="2900" b="1" kern="0" dirty="0">
                <a:solidFill>
                  <a:srgbClr val="000000"/>
                </a:solidFill>
                <a:effectLst/>
                <a:latin typeface="Calibri" panose="020F0502020204030204" pitchFamily="34" charset="0"/>
                <a:ea typeface="Times New Roman" panose="02020603050405020304" pitchFamily="18" charset="0"/>
              </a:rPr>
              <a:t>الوطنية </a:t>
            </a:r>
            <a:r>
              <a:rPr lang="ar-SA" sz="2900" b="1" kern="0" dirty="0">
                <a:solidFill>
                  <a:srgbClr val="000000"/>
                </a:solidFill>
                <a:effectLst/>
                <a:latin typeface="Calibri" panose="020F0502020204030204" pitchFamily="34" charset="0"/>
                <a:ea typeface="Times New Roman" panose="02020603050405020304" pitchFamily="18" charset="0"/>
              </a:rPr>
              <a:t>بخصوص توجيه</a:t>
            </a:r>
            <a:r>
              <a:rPr lang="ar-DZ" sz="2900" b="1" kern="0" dirty="0">
                <a:solidFill>
                  <a:srgbClr val="000000"/>
                </a:solidFill>
                <a:effectLst/>
                <a:latin typeface="Calibri" panose="020F0502020204030204" pitchFamily="34" charset="0"/>
                <a:ea typeface="Times New Roman" panose="02020603050405020304" pitchFamily="18" charset="0"/>
              </a:rPr>
              <a:t>ه</a:t>
            </a:r>
            <a:r>
              <a:rPr lang="ar-SA" sz="2900" b="1" kern="0" dirty="0">
                <a:solidFill>
                  <a:srgbClr val="000000"/>
                </a:solidFill>
                <a:effectLst/>
                <a:latin typeface="Calibri" panose="020F0502020204030204" pitchFamily="34" charset="0"/>
                <a:ea typeface="Times New Roman" panose="02020603050405020304" pitchFamily="18" charset="0"/>
              </a:rPr>
              <a:t> المستقبلي </a:t>
            </a:r>
            <a:r>
              <a:rPr lang="ar-DZ" sz="2900" b="1" kern="0" dirty="0">
                <a:solidFill>
                  <a:srgbClr val="000000"/>
                </a:solidFill>
                <a:effectLst/>
                <a:latin typeface="Calibri" panose="020F0502020204030204" pitchFamily="34" charset="0"/>
                <a:ea typeface="Times New Roman" panose="02020603050405020304" pitchFamily="18" charset="0"/>
              </a:rPr>
              <a:t>عند </a:t>
            </a:r>
            <a:r>
              <a:rPr lang="ar-SA" sz="2900" b="1" kern="0" dirty="0">
                <a:solidFill>
                  <a:srgbClr val="000000"/>
                </a:solidFill>
                <a:effectLst/>
                <a:latin typeface="Calibri" panose="020F0502020204030204" pitchFamily="34" charset="0"/>
                <a:ea typeface="Times New Roman" panose="02020603050405020304" pitchFamily="18" charset="0"/>
              </a:rPr>
              <a:t>نهاية تكوينه</a:t>
            </a:r>
            <a:r>
              <a:rPr lang="fr-FR" sz="2900" b="1" kern="0" dirty="0">
                <a:solidFill>
                  <a:srgbClr val="000000"/>
                </a:solidFill>
                <a:effectLst/>
                <a:latin typeface="Arial" panose="020B0604020202020204" pitchFamily="34" charset="0"/>
                <a:ea typeface="Times New Roman" panose="02020603050405020304" pitchFamily="18" charset="0"/>
              </a:rPr>
              <a:t>.</a:t>
            </a:r>
            <a:endParaRPr lang="fr-FR" sz="2900" b="1" kern="100" dirty="0">
              <a:effectLst/>
              <a:latin typeface="Calibri" panose="020F0502020204030204" pitchFamily="34" charset="0"/>
              <a:ea typeface="Calibri" panose="020F0502020204030204" pitchFamily="34" charset="0"/>
            </a:endParaRPr>
          </a:p>
          <a:p>
            <a:endParaRPr lang="fr-FR" dirty="0"/>
          </a:p>
        </p:txBody>
      </p:sp>
      <p:sp>
        <p:nvSpPr>
          <p:cNvPr id="4" name="Espace réservé du pied de page 3">
            <a:extLst>
              <a:ext uri="{FF2B5EF4-FFF2-40B4-BE49-F238E27FC236}">
                <a16:creationId xmlns:a16="http://schemas.microsoft.com/office/drawing/2014/main" xmlns="" id="{BD990E55-F45C-48A4-CC32-AF187B8AE260}"/>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32428857-6628-0E80-CD72-F29D3B6A0132}"/>
              </a:ext>
            </a:extLst>
          </p:cNvPr>
          <p:cNvSpPr>
            <a:spLocks noGrp="1"/>
          </p:cNvSpPr>
          <p:nvPr>
            <p:ph type="sldNum" sz="quarter" idx="12"/>
          </p:nvPr>
        </p:nvSpPr>
        <p:spPr/>
        <p:txBody>
          <a:bodyPr/>
          <a:lstStyle/>
          <a:p>
            <a:fld id="{DCD455ED-B2AE-4D1C-8EDE-5C13CD1B5D94}" type="slidenum">
              <a:rPr lang="fr-FR" smtClean="0"/>
              <a:pPr/>
              <a:t>12</a:t>
            </a:fld>
            <a:endParaRPr lang="fr-FR"/>
          </a:p>
        </p:txBody>
      </p:sp>
      <p:pic>
        <p:nvPicPr>
          <p:cNvPr id="6" name="Image 5">
            <a:extLst>
              <a:ext uri="{FF2B5EF4-FFF2-40B4-BE49-F238E27FC236}">
                <a16:creationId xmlns:a16="http://schemas.microsoft.com/office/drawing/2014/main" xmlns="" id="{4FC01D89-B97A-B8DA-BFC2-688FDD756124}"/>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5517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013D18-A9A0-8A02-A1A5-8F39E47F26A6}"/>
              </a:ext>
            </a:extLst>
          </p:cNvPr>
          <p:cNvSpPr>
            <a:spLocks noGrp="1"/>
          </p:cNvSpPr>
          <p:nvPr>
            <p:ph type="title"/>
          </p:nvPr>
        </p:nvSpPr>
        <p:spPr>
          <a:xfrm>
            <a:off x="1756313" y="634662"/>
            <a:ext cx="8911687" cy="1111925"/>
          </a:xfrm>
        </p:spPr>
        <p:txBody>
          <a:bodyPr>
            <a:normAutofit fontScale="90000"/>
          </a:bodyPr>
          <a:lstStyle/>
          <a:p>
            <a:pPr algn="ctr" rtl="1"/>
            <a:r>
              <a:rPr lang="ar-DZ" b="1" dirty="0"/>
              <a:t>ميادين التكوين في التعليم العالي الحالية </a:t>
            </a:r>
            <a:r>
              <a:rPr lang="ar-DZ" sz="3600" b="1" dirty="0">
                <a:highlight>
                  <a:srgbClr val="00FF00"/>
                </a:highlight>
              </a:rPr>
              <a:t>(منشور رقم 01 مؤرخ في 04 جويلية 2023)</a:t>
            </a:r>
            <a:r>
              <a:rPr lang="ar-DZ" b="1" dirty="0"/>
              <a:t> </a:t>
            </a:r>
            <a:endParaRPr lang="fr-FR" b="1" dirty="0"/>
          </a:p>
        </p:txBody>
      </p:sp>
      <p:sp>
        <p:nvSpPr>
          <p:cNvPr id="4" name="Espace réservé du pied de page 3">
            <a:extLst>
              <a:ext uri="{FF2B5EF4-FFF2-40B4-BE49-F238E27FC236}">
                <a16:creationId xmlns:a16="http://schemas.microsoft.com/office/drawing/2014/main" xmlns="" id="{D59130BC-39EC-3324-3486-89BD4B4EB162}"/>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8AC1FDFB-02DA-A02A-18FF-70D2C2D01F0B}"/>
              </a:ext>
            </a:extLst>
          </p:cNvPr>
          <p:cNvSpPr>
            <a:spLocks noGrp="1"/>
          </p:cNvSpPr>
          <p:nvPr>
            <p:ph type="sldNum" sz="quarter" idx="12"/>
          </p:nvPr>
        </p:nvSpPr>
        <p:spPr/>
        <p:txBody>
          <a:bodyPr/>
          <a:lstStyle/>
          <a:p>
            <a:fld id="{DCD455ED-B2AE-4D1C-8EDE-5C13CD1B5D94}" type="slidenum">
              <a:rPr lang="fr-FR" smtClean="0"/>
              <a:pPr/>
              <a:t>13</a:t>
            </a:fld>
            <a:endParaRPr lang="fr-FR"/>
          </a:p>
        </p:txBody>
      </p:sp>
      <p:graphicFrame>
        <p:nvGraphicFramePr>
          <p:cNvPr id="9" name="Espace réservé du contenu 8">
            <a:extLst>
              <a:ext uri="{FF2B5EF4-FFF2-40B4-BE49-F238E27FC236}">
                <a16:creationId xmlns:a16="http://schemas.microsoft.com/office/drawing/2014/main" xmlns="" id="{8596E019-4B1E-9746-F3A9-E10C4356A842}"/>
              </a:ext>
            </a:extLst>
          </p:cNvPr>
          <p:cNvGraphicFramePr>
            <a:graphicFrameLocks noGrp="1"/>
          </p:cNvGraphicFramePr>
          <p:nvPr>
            <p:ph idx="1"/>
            <p:extLst>
              <p:ext uri="{D42A27DB-BD31-4B8C-83A1-F6EECF244321}">
                <p14:modId xmlns:p14="http://schemas.microsoft.com/office/powerpoint/2010/main" xmlns="" val="3064126843"/>
              </p:ext>
            </p:extLst>
          </p:nvPr>
        </p:nvGraphicFramePr>
        <p:xfrm>
          <a:off x="1311579" y="2025486"/>
          <a:ext cx="10590213" cy="3773905"/>
        </p:xfrm>
        <a:graphic>
          <a:graphicData uri="http://schemas.openxmlformats.org/drawingml/2006/table">
            <a:tbl>
              <a:tblPr firstRow="1" firstCol="1" bandRow="1">
                <a:tableStyleId>{5C22544A-7EE6-4342-B048-85BDC9FD1C3A}</a:tableStyleId>
              </a:tblPr>
              <a:tblGrid>
                <a:gridCol w="5035826">
                  <a:extLst>
                    <a:ext uri="{9D8B030D-6E8A-4147-A177-3AD203B41FA5}">
                      <a16:colId xmlns:a16="http://schemas.microsoft.com/office/drawing/2014/main" xmlns="" val="368100076"/>
                    </a:ext>
                  </a:extLst>
                </a:gridCol>
                <a:gridCol w="2770091">
                  <a:extLst>
                    <a:ext uri="{9D8B030D-6E8A-4147-A177-3AD203B41FA5}">
                      <a16:colId xmlns:a16="http://schemas.microsoft.com/office/drawing/2014/main" xmlns="" val="3699330774"/>
                    </a:ext>
                  </a:extLst>
                </a:gridCol>
                <a:gridCol w="2784296">
                  <a:extLst>
                    <a:ext uri="{9D8B030D-6E8A-4147-A177-3AD203B41FA5}">
                      <a16:colId xmlns:a16="http://schemas.microsoft.com/office/drawing/2014/main" xmlns="" val="2993777473"/>
                    </a:ext>
                  </a:extLst>
                </a:gridCol>
              </a:tblGrid>
              <a:tr h="675861">
                <a:tc>
                  <a:txBody>
                    <a:bodyPr/>
                    <a:lstStyle/>
                    <a:p>
                      <a:pPr>
                        <a:lnSpc>
                          <a:spcPct val="107000"/>
                        </a:lnSpc>
                        <a:spcAft>
                          <a:spcPts val="800"/>
                        </a:spcAft>
                      </a:pPr>
                      <a:r>
                        <a:rPr lang="fr-FR" sz="1800" b="1" kern="100" dirty="0">
                          <a:effectLst/>
                          <a:cs typeface="+mj-cs"/>
                        </a:rPr>
                        <a:t>D01 : </a:t>
                      </a:r>
                      <a:r>
                        <a:rPr lang="ar-DZ" sz="1800" b="1" kern="100" dirty="0" smtClean="0">
                          <a:effectLst/>
                          <a:cs typeface="+mj-cs"/>
                        </a:rPr>
                        <a:t> (ص ص: 17-33)</a:t>
                      </a:r>
                      <a:r>
                        <a:rPr lang="ar-DZ" sz="1800" b="1" kern="100" baseline="0" dirty="0" smtClean="0">
                          <a:effectLst/>
                          <a:cs typeface="+mj-cs"/>
                        </a:rPr>
                        <a:t> </a:t>
                      </a:r>
                      <a:r>
                        <a:rPr lang="ar-DZ" sz="1800" b="1" kern="100" dirty="0" smtClean="0">
                          <a:effectLst/>
                          <a:cs typeface="+mj-cs"/>
                        </a:rPr>
                        <a:t>علوم </a:t>
                      </a:r>
                      <a:r>
                        <a:rPr lang="ar-DZ" sz="1800" b="1" kern="100" dirty="0">
                          <a:effectLst/>
                          <a:cs typeface="+mj-cs"/>
                        </a:rPr>
                        <a:t>وتكنولوجيا</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600" b="1" kern="100" dirty="0">
                          <a:effectLst/>
                          <a:cs typeface="+mj-cs"/>
                        </a:rPr>
                        <a:t>D02 : </a:t>
                      </a:r>
                      <a:r>
                        <a:rPr lang="ar-DZ" sz="1600" b="1" kern="100" dirty="0" smtClean="0">
                          <a:effectLst/>
                          <a:cs typeface="+mj-cs"/>
                        </a:rPr>
                        <a:t>(ص ص: 34-36) علوم </a:t>
                      </a:r>
                      <a:r>
                        <a:rPr lang="ar-DZ" sz="1600" b="1" kern="100" dirty="0">
                          <a:effectLst/>
                          <a:cs typeface="+mj-cs"/>
                        </a:rPr>
                        <a:t>المادة</a:t>
                      </a:r>
                      <a:endParaRPr lang="fr-FR" sz="16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D03 : </a:t>
                      </a:r>
                      <a:r>
                        <a:rPr lang="ar-DZ" sz="1800" b="1" kern="100" dirty="0" smtClean="0">
                          <a:effectLst/>
                          <a:cs typeface="+mj-cs"/>
                        </a:rPr>
                        <a:t> (ص ص:37-42) رياضيات </a:t>
                      </a:r>
                      <a:r>
                        <a:rPr lang="ar-DZ" sz="1800" b="1" kern="100" dirty="0">
                          <a:effectLst/>
                          <a:cs typeface="+mj-cs"/>
                        </a:rPr>
                        <a:t>وإعلام آلي</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extLst>
                  <a:ext uri="{0D108BD9-81ED-4DB2-BD59-A6C34878D82A}">
                    <a16:rowId xmlns:a16="http://schemas.microsoft.com/office/drawing/2014/main" xmlns="" val="1524568693"/>
                  </a:ext>
                </a:extLst>
              </a:tr>
              <a:tr h="636104">
                <a:tc>
                  <a:txBody>
                    <a:bodyPr/>
                    <a:lstStyle/>
                    <a:p>
                      <a:pPr>
                        <a:lnSpc>
                          <a:spcPct val="107000"/>
                        </a:lnSpc>
                        <a:spcAft>
                          <a:spcPts val="800"/>
                        </a:spcAft>
                      </a:pPr>
                      <a:r>
                        <a:rPr lang="fr-FR" sz="1800" b="1" kern="100" dirty="0">
                          <a:effectLst/>
                          <a:cs typeface="+mj-cs"/>
                        </a:rPr>
                        <a:t>D04 : </a:t>
                      </a:r>
                      <a:r>
                        <a:rPr lang="ar-DZ" sz="1800" b="1" kern="100" dirty="0" smtClean="0">
                          <a:effectLst/>
                          <a:cs typeface="+mj-cs"/>
                        </a:rPr>
                        <a:t>(ص ص: 43-49) علوم </a:t>
                      </a:r>
                      <a:r>
                        <a:rPr lang="ar-DZ" sz="1800" b="1" kern="100" dirty="0">
                          <a:effectLst/>
                          <a:cs typeface="+mj-cs"/>
                        </a:rPr>
                        <a:t>الطبيعة والحياة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D05 : </a:t>
                      </a:r>
                      <a:r>
                        <a:rPr lang="ar-DZ" sz="1800" b="1" kern="100" dirty="0" smtClean="0">
                          <a:effectLst/>
                          <a:cs typeface="+mj-cs"/>
                        </a:rPr>
                        <a:t> (ص:50)علوم </a:t>
                      </a:r>
                      <a:r>
                        <a:rPr lang="ar-DZ" sz="1800" b="1" kern="100" dirty="0">
                          <a:effectLst/>
                          <a:cs typeface="+mj-cs"/>
                        </a:rPr>
                        <a:t>الأرض والكون</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D06 </a:t>
                      </a:r>
                      <a:r>
                        <a:rPr lang="ar-DZ" sz="1800" b="1" kern="100" dirty="0" smtClean="0">
                          <a:effectLst/>
                          <a:cs typeface="+mj-cs"/>
                        </a:rPr>
                        <a:t> (ص ص:51-55) علوم </a:t>
                      </a:r>
                      <a:r>
                        <a:rPr lang="ar-DZ" sz="1800" b="1" kern="100" dirty="0">
                          <a:effectLst/>
                          <a:cs typeface="+mj-cs"/>
                        </a:rPr>
                        <a:t>اقتصادية، تسيير وعلوم تجارية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extLst>
                  <a:ext uri="{0D108BD9-81ED-4DB2-BD59-A6C34878D82A}">
                    <a16:rowId xmlns:a16="http://schemas.microsoft.com/office/drawing/2014/main" xmlns="" val="3185678234"/>
                  </a:ext>
                </a:extLst>
              </a:tr>
              <a:tr h="458576">
                <a:tc>
                  <a:txBody>
                    <a:bodyPr/>
                    <a:lstStyle/>
                    <a:p>
                      <a:pPr>
                        <a:lnSpc>
                          <a:spcPct val="107000"/>
                        </a:lnSpc>
                        <a:spcAft>
                          <a:spcPts val="800"/>
                        </a:spcAft>
                      </a:pPr>
                      <a:r>
                        <a:rPr lang="fr-FR" sz="1800" b="1" kern="100" dirty="0">
                          <a:effectLst/>
                          <a:cs typeface="+mj-cs"/>
                        </a:rPr>
                        <a:t>D07 </a:t>
                      </a:r>
                      <a:r>
                        <a:rPr lang="ar-DZ" sz="1800" b="1" kern="100" dirty="0" smtClean="0">
                          <a:effectLst/>
                          <a:cs typeface="+mj-cs"/>
                        </a:rPr>
                        <a:t>(ص ص: 56-58) </a:t>
                      </a:r>
                      <a:r>
                        <a:rPr lang="ar-DZ" sz="1800" b="1" i="0" kern="1200" dirty="0" smtClean="0">
                          <a:solidFill>
                            <a:schemeClr val="lt1"/>
                          </a:solidFill>
                          <a:effectLst/>
                          <a:latin typeface="+mn-lt"/>
                          <a:ea typeface="+mn-ea"/>
                          <a:cs typeface="+mj-cs"/>
                        </a:rPr>
                        <a:t>حقوق </a:t>
                      </a:r>
                      <a:r>
                        <a:rPr lang="ar-DZ" sz="1800" b="1" i="0" kern="1200" dirty="0">
                          <a:solidFill>
                            <a:schemeClr val="lt1"/>
                          </a:solidFill>
                          <a:effectLst/>
                          <a:latin typeface="+mn-lt"/>
                          <a:ea typeface="+mn-ea"/>
                          <a:cs typeface="+mj-cs"/>
                        </a:rPr>
                        <a:t>وعلوم سياسية</a:t>
                      </a:r>
                      <a:endParaRPr lang="fr-FR" sz="1800" b="1" i="0" kern="1200" dirty="0">
                        <a:solidFill>
                          <a:schemeClr val="lt1"/>
                        </a:solidFill>
                        <a:effectLst/>
                        <a:latin typeface="+mn-lt"/>
                        <a:ea typeface="+mn-ea"/>
                        <a:cs typeface="+mj-cs"/>
                      </a:endParaRPr>
                    </a:p>
                  </a:txBody>
                  <a:tcPr marL="68580" marR="68580" marT="0" marB="0"/>
                </a:tc>
                <a:tc>
                  <a:txBody>
                    <a:bodyPr/>
                    <a:lstStyle/>
                    <a:p>
                      <a:pPr>
                        <a:lnSpc>
                          <a:spcPct val="107000"/>
                        </a:lnSpc>
                        <a:spcAft>
                          <a:spcPts val="800"/>
                        </a:spcAft>
                      </a:pPr>
                      <a:r>
                        <a:rPr lang="fr-FR" sz="1800" b="1" kern="100" dirty="0">
                          <a:effectLst/>
                          <a:cs typeface="+mj-cs"/>
                        </a:rPr>
                        <a:t>D08 </a:t>
                      </a:r>
                      <a:r>
                        <a:rPr lang="ar-DZ" sz="1800" b="1" kern="100" dirty="0" smtClean="0">
                          <a:effectLst/>
                          <a:cs typeface="+mj-cs"/>
                        </a:rPr>
                        <a:t> (ص ص:59-62) آداب </a:t>
                      </a:r>
                      <a:r>
                        <a:rPr lang="ar-DZ" sz="1800" b="1" kern="100" dirty="0">
                          <a:effectLst/>
                          <a:cs typeface="+mj-cs"/>
                        </a:rPr>
                        <a:t>ولغات أجنبية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D09 </a:t>
                      </a:r>
                      <a:r>
                        <a:rPr lang="ar-DZ" sz="1800" b="1" kern="100" dirty="0" smtClean="0">
                          <a:effectLst/>
                          <a:cs typeface="+mj-cs"/>
                        </a:rPr>
                        <a:t> (ص ص: 63-68) علوم </a:t>
                      </a:r>
                      <a:r>
                        <a:rPr lang="ar-DZ" sz="1800" b="1" kern="100" dirty="0">
                          <a:effectLst/>
                          <a:cs typeface="+mj-cs"/>
                        </a:rPr>
                        <a:t>إنسانية واجتماعية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extLst>
                  <a:ext uri="{0D108BD9-81ED-4DB2-BD59-A6C34878D82A}">
                    <a16:rowId xmlns:a16="http://schemas.microsoft.com/office/drawing/2014/main" xmlns="" val="2774827853"/>
                  </a:ext>
                </a:extLst>
              </a:tr>
              <a:tr h="611360">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fr-FR" sz="1800" b="1" kern="100" dirty="0">
                          <a:effectLst/>
                          <a:cs typeface="+mj-cs"/>
                        </a:rPr>
                        <a:t>D10 </a:t>
                      </a:r>
                      <a:r>
                        <a:rPr lang="ar-DZ" sz="1400" b="1" kern="100" dirty="0" smtClean="0">
                          <a:effectLst/>
                          <a:cs typeface="+mj-cs"/>
                        </a:rPr>
                        <a:t>(ص:69) </a:t>
                      </a:r>
                      <a:r>
                        <a:rPr lang="ar-DZ" sz="1400" b="1" i="0" kern="1200" dirty="0" smtClean="0">
                          <a:solidFill>
                            <a:schemeClr val="lt1"/>
                          </a:solidFill>
                          <a:effectLst/>
                          <a:latin typeface="+mn-lt"/>
                          <a:ea typeface="+mn-ea"/>
                          <a:cs typeface="+mj-cs"/>
                        </a:rPr>
                        <a:t>علوم </a:t>
                      </a:r>
                      <a:r>
                        <a:rPr lang="ar-DZ" sz="1400" b="1" i="0" kern="1200" dirty="0">
                          <a:solidFill>
                            <a:schemeClr val="lt1"/>
                          </a:solidFill>
                          <a:effectLst/>
                          <a:latin typeface="+mn-lt"/>
                          <a:ea typeface="+mn-ea"/>
                          <a:cs typeface="+mj-cs"/>
                        </a:rPr>
                        <a:t>وتقنيات النشاطات البدنية والرياضية</a:t>
                      </a:r>
                    </a:p>
                    <a:p>
                      <a:pPr>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D11 </a:t>
                      </a:r>
                      <a:r>
                        <a:rPr lang="ar-DZ" sz="1800" b="1" kern="100" dirty="0" smtClean="0">
                          <a:effectLst/>
                          <a:cs typeface="+mj-cs"/>
                        </a:rPr>
                        <a:t> (ص: 70)فنون</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D12 : </a:t>
                      </a:r>
                      <a:r>
                        <a:rPr lang="ar-DZ" sz="1800" b="1" kern="100" dirty="0" smtClean="0">
                          <a:effectLst/>
                          <a:cs typeface="+mj-cs"/>
                        </a:rPr>
                        <a:t> (ص:71) لغة </a:t>
                      </a:r>
                      <a:r>
                        <a:rPr lang="ar-DZ" sz="1800" b="1" kern="100" dirty="0">
                          <a:effectLst/>
                          <a:cs typeface="+mj-cs"/>
                        </a:rPr>
                        <a:t>وأدب عربي</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extLst>
                  <a:ext uri="{0D108BD9-81ED-4DB2-BD59-A6C34878D82A}">
                    <a16:rowId xmlns:a16="http://schemas.microsoft.com/office/drawing/2014/main" xmlns="" val="598092494"/>
                  </a:ext>
                </a:extLst>
              </a:tr>
              <a:tr h="941965">
                <a:tc>
                  <a:txBody>
                    <a:bodyPr/>
                    <a:lstStyle/>
                    <a:p>
                      <a:pPr>
                        <a:lnSpc>
                          <a:spcPct val="107000"/>
                        </a:lnSpc>
                        <a:spcAft>
                          <a:spcPts val="800"/>
                        </a:spcAft>
                      </a:pPr>
                      <a:r>
                        <a:rPr lang="fr-FR" sz="1800" b="1" kern="100" dirty="0" smtClean="0">
                          <a:effectLst/>
                          <a:cs typeface="+mj-cs"/>
                        </a:rPr>
                        <a:t>D13 </a:t>
                      </a:r>
                      <a:r>
                        <a:rPr lang="ar-DZ" sz="1800" b="1" kern="100" dirty="0" smtClean="0">
                          <a:effectLst/>
                          <a:cs typeface="+mj-cs"/>
                        </a:rPr>
                        <a:t> (ص:72) لغة وثقافة </a:t>
                      </a:r>
                      <a:r>
                        <a:rPr lang="ar-DZ" sz="1800" b="1" kern="100" dirty="0" err="1" smtClean="0">
                          <a:effectLst/>
                          <a:cs typeface="+mj-cs"/>
                        </a:rPr>
                        <a:t>أمازيغية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D14 </a:t>
                      </a:r>
                      <a:r>
                        <a:rPr lang="ar-DZ" sz="1800" b="1" kern="100" dirty="0" smtClean="0">
                          <a:effectLst/>
                          <a:cs typeface="+mj-cs"/>
                        </a:rPr>
                        <a:t> (ص ص: 73-79) هندسة </a:t>
                      </a:r>
                      <a:r>
                        <a:rPr lang="ar-DZ" sz="1800" b="1" kern="100" dirty="0">
                          <a:effectLst/>
                          <a:cs typeface="+mj-cs"/>
                        </a:rPr>
                        <a:t>معمارية، عمران ومهن المدينة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tc>
                  <a:txBody>
                    <a:bodyPr/>
                    <a:lstStyle/>
                    <a:p>
                      <a:pPr>
                        <a:lnSpc>
                          <a:spcPct val="107000"/>
                        </a:lnSpc>
                        <a:spcAft>
                          <a:spcPts val="800"/>
                        </a:spcAft>
                      </a:pPr>
                      <a:r>
                        <a:rPr lang="fr-FR" sz="1800" b="1" kern="100" dirty="0">
                          <a:effectLst/>
                          <a:cs typeface="+mj-cs"/>
                        </a:rPr>
                        <a:t>D15 </a:t>
                      </a:r>
                      <a:r>
                        <a:rPr lang="ar-DZ" sz="1800" b="1" kern="100" dirty="0" smtClean="0">
                          <a:effectLst/>
                          <a:cs typeface="+mj-cs"/>
                        </a:rPr>
                        <a:t>(ص:80) علوم </a:t>
                      </a:r>
                      <a:r>
                        <a:rPr lang="ar-DZ" sz="1800" b="1" kern="100" dirty="0">
                          <a:effectLst/>
                          <a:cs typeface="+mj-cs"/>
                        </a:rPr>
                        <a:t>الصحة</a:t>
                      </a:r>
                      <a:endParaRPr lang="fr-FR" sz="1800" b="1" kern="100" dirty="0">
                        <a:effectLst/>
                        <a:latin typeface="Calibri" panose="020F0502020204030204" pitchFamily="34" charset="0"/>
                        <a:ea typeface="Calibri" panose="020F0502020204030204" pitchFamily="34" charset="0"/>
                        <a:cs typeface="+mj-cs"/>
                      </a:endParaRPr>
                    </a:p>
                  </a:txBody>
                  <a:tcPr marL="68580" marR="68580" marT="0" marB="0"/>
                </a:tc>
                <a:extLst>
                  <a:ext uri="{0D108BD9-81ED-4DB2-BD59-A6C34878D82A}">
                    <a16:rowId xmlns:a16="http://schemas.microsoft.com/office/drawing/2014/main" xmlns="" val="265567094"/>
                  </a:ext>
                </a:extLst>
              </a:tr>
            </a:tbl>
          </a:graphicData>
        </a:graphic>
      </p:graphicFrame>
      <p:pic>
        <p:nvPicPr>
          <p:cNvPr id="3" name="Image 2">
            <a:extLst>
              <a:ext uri="{FF2B5EF4-FFF2-40B4-BE49-F238E27FC236}">
                <a16:creationId xmlns:a16="http://schemas.microsoft.com/office/drawing/2014/main" xmlns="" id="{3A582E98-5080-9572-C061-974B840E4738}"/>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406811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67238EC-FF1A-3088-ACE2-E09316AAB1F2}"/>
              </a:ext>
            </a:extLst>
          </p:cNvPr>
          <p:cNvSpPr>
            <a:spLocks noGrp="1"/>
          </p:cNvSpPr>
          <p:nvPr>
            <p:ph type="title"/>
          </p:nvPr>
        </p:nvSpPr>
        <p:spPr>
          <a:xfrm>
            <a:off x="1640156" y="787782"/>
            <a:ext cx="8911687" cy="1280890"/>
          </a:xfrm>
        </p:spPr>
        <p:txBody>
          <a:bodyPr>
            <a:normAutofit fontScale="90000"/>
          </a:bodyPr>
          <a:lstStyle/>
          <a:p>
            <a:pPr algn="ctr" rtl="1"/>
            <a:r>
              <a:rPr lang="ar-DZ" b="1" kern="0" dirty="0">
                <a:solidFill>
                  <a:srgbClr val="000000"/>
                </a:solidFill>
                <a:latin typeface="Calibri" panose="020F0502020204030204" pitchFamily="34" charset="0"/>
              </a:rPr>
              <a:t>تسجيل الطالب</a:t>
            </a:r>
            <a:br>
              <a:rPr lang="ar-DZ" b="1" kern="0" dirty="0">
                <a:solidFill>
                  <a:srgbClr val="000000"/>
                </a:solidFill>
                <a:latin typeface="Calibri" panose="020F0502020204030204" pitchFamily="34" charset="0"/>
              </a:rPr>
            </a:br>
            <a:r>
              <a:rPr lang="ar-DZ" b="1" kern="0" dirty="0">
                <a:solidFill>
                  <a:srgbClr val="000000"/>
                </a:solidFill>
                <a:latin typeface="Calibri" panose="020F0502020204030204" pitchFamily="34" charset="0"/>
              </a:rPr>
              <a:t> </a:t>
            </a:r>
            <a:r>
              <a:rPr lang="ar-DZ" sz="3600" b="1" dirty="0">
                <a:highlight>
                  <a:srgbClr val="00FF00"/>
                </a:highlight>
              </a:rPr>
              <a:t>(منشور رقم 01 مؤرخ في 04 جويلية 2023)</a:t>
            </a:r>
            <a:endParaRPr lang="fr-FR" dirty="0"/>
          </a:p>
        </p:txBody>
      </p:sp>
      <p:sp>
        <p:nvSpPr>
          <p:cNvPr id="3" name="Espace réservé du contenu 2">
            <a:extLst>
              <a:ext uri="{FF2B5EF4-FFF2-40B4-BE49-F238E27FC236}">
                <a16:creationId xmlns:a16="http://schemas.microsoft.com/office/drawing/2014/main" xmlns="" id="{30AE96C9-2FE7-2DDE-1270-CD4BCA06E835}"/>
              </a:ext>
            </a:extLst>
          </p:cNvPr>
          <p:cNvSpPr>
            <a:spLocks noGrp="1"/>
          </p:cNvSpPr>
          <p:nvPr>
            <p:ph idx="1"/>
          </p:nvPr>
        </p:nvSpPr>
        <p:spPr>
          <a:xfrm>
            <a:off x="955343" y="2133600"/>
            <a:ext cx="10549269" cy="3777622"/>
          </a:xfrm>
        </p:spPr>
        <p:txBody>
          <a:bodyPr>
            <a:normAutofit fontScale="92500" lnSpcReduction="10000"/>
          </a:bodyPr>
          <a:lstStyle/>
          <a:p>
            <a:pPr marL="0" indent="468000" algn="just" rtl="1">
              <a:spcBef>
                <a:spcPts val="0"/>
              </a:spcBef>
              <a:buFont typeface="Wingdings" panose="05000000000000000000" pitchFamily="2" charset="2"/>
              <a:buChar char="Ø"/>
            </a:pPr>
            <a:r>
              <a:rPr lang="ar-DZ" sz="2000" dirty="0"/>
              <a:t>باستعمال رقم التسجيل ورمز البكالوريا المبينين في كشف النقاط، يمكن للمترشح عبر موقعي الأنترنت:</a:t>
            </a:r>
            <a:endParaRPr lang="fr-FR" sz="2000" dirty="0"/>
          </a:p>
          <a:p>
            <a:pPr marL="0" indent="0" algn="ctr" rtl="1">
              <a:spcBef>
                <a:spcPts val="0"/>
              </a:spcBef>
              <a:buNone/>
            </a:pPr>
            <a:r>
              <a:rPr lang="ar-DZ" sz="2000" dirty="0"/>
              <a:t> </a:t>
            </a:r>
            <a:r>
              <a:rPr lang="fr-FR" sz="2000" b="1" dirty="0">
                <a:hlinkClick r:id="rId2"/>
              </a:rPr>
              <a:t>http://www.mesrs.dz</a:t>
            </a:r>
            <a:r>
              <a:rPr lang="ar-DZ" sz="2000" b="1" dirty="0"/>
              <a:t> </a:t>
            </a:r>
            <a:endParaRPr lang="fr-FR" sz="2000" b="1" dirty="0"/>
          </a:p>
          <a:p>
            <a:pPr marL="0" indent="0" algn="ctr" rtl="1">
              <a:spcBef>
                <a:spcPts val="0"/>
              </a:spcBef>
              <a:buNone/>
            </a:pPr>
            <a:r>
              <a:rPr lang="fr-FR" sz="2000" b="1" dirty="0">
                <a:hlinkClick r:id="rId3"/>
              </a:rPr>
              <a:t>http://www.orientation.esi.dz</a:t>
            </a:r>
            <a:endParaRPr lang="ar-DZ" sz="2000" b="1" dirty="0"/>
          </a:p>
          <a:p>
            <a:pPr marL="0" indent="0" algn="just" rtl="1">
              <a:spcBef>
                <a:spcPts val="0"/>
              </a:spcBef>
              <a:buNone/>
            </a:pPr>
            <a:r>
              <a:rPr lang="ar-DZ" sz="2000" dirty="0"/>
              <a:t>الاطلاع على قائمة التكوينات المضمونة حضورياً وعن بعد المسموح له بها. ينبغي على المترشح ملء بطاقة رغبات تتضمن حسب ترتيب تفاضلي ستة (6) اختيارات على الأقل، وعشر (10) اختيارات على الأكثر من بين التكوينات المسموح له بها. </a:t>
            </a:r>
          </a:p>
          <a:p>
            <a:pPr marL="0" indent="468000" algn="just" rtl="1">
              <a:spcBef>
                <a:spcPts val="0"/>
              </a:spcBef>
              <a:buFont typeface="Wingdings" panose="05000000000000000000" pitchFamily="2" charset="2"/>
              <a:buChar char="Ø"/>
            </a:pPr>
            <a:r>
              <a:rPr lang="ar-DZ" sz="2000" dirty="0"/>
              <a:t>يجب على حامل شهادة البكالوريا أن يحدد في بطاقة رغباته من ضمن الاختيارات على الأقل </a:t>
            </a:r>
            <a:r>
              <a:rPr lang="ar-DZ" sz="2000" dirty="0" smtClean="0"/>
              <a:t>مساري </a:t>
            </a:r>
            <a:r>
              <a:rPr lang="ar-DZ" sz="2000" dirty="0"/>
              <a:t>تكوين (02) في الليسانس ذات التسجيل المحلي أو الجهوي المضمونين في مؤسسة التعليم العالي.</a:t>
            </a:r>
          </a:p>
          <a:p>
            <a:pPr marL="0" indent="468000" algn="just" rtl="1">
              <a:spcBef>
                <a:spcPts val="0"/>
              </a:spcBef>
              <a:buFont typeface="Wingdings" panose="05000000000000000000" pitchFamily="2" charset="2"/>
              <a:buChar char="Ø"/>
            </a:pPr>
            <a:r>
              <a:rPr lang="ar-DZ" sz="2000" dirty="0"/>
              <a:t>ينصح </a:t>
            </a:r>
            <a:r>
              <a:rPr lang="ar-DZ" sz="2000" dirty="0" err="1"/>
              <a:t>حاملواْ</a:t>
            </a:r>
            <a:r>
              <a:rPr lang="ar-DZ" sz="2000" dirty="0"/>
              <a:t> شهادة البكالوريا بالقيام بهذه العملية بصفة شخصية وبطريقة جدية، والقيام بطبع بطاقة رغباتهم.</a:t>
            </a:r>
          </a:p>
          <a:p>
            <a:pPr marL="0" indent="468000" algn="just" rtl="1">
              <a:spcBef>
                <a:spcPts val="0"/>
              </a:spcBef>
              <a:buFont typeface="Wingdings" panose="05000000000000000000" pitchFamily="2" charset="2"/>
              <a:buChar char="Ø"/>
            </a:pPr>
            <a:r>
              <a:rPr lang="ar-DZ" sz="2000" dirty="0"/>
              <a:t>يفقد حامل شهادة البكالوريا الذي لم يقم ولم يتم تسجيله الأولي عبر الخط وفي الآجال المحددة، كل امكانيات التسجيل في ميدان أو شعبة التكوين المرغوب فيها.</a:t>
            </a:r>
            <a:endParaRPr lang="fr-FR" sz="2000" dirty="0"/>
          </a:p>
        </p:txBody>
      </p:sp>
      <p:sp>
        <p:nvSpPr>
          <p:cNvPr id="4" name="Espace réservé du pied de page 3">
            <a:extLst>
              <a:ext uri="{FF2B5EF4-FFF2-40B4-BE49-F238E27FC236}">
                <a16:creationId xmlns:a16="http://schemas.microsoft.com/office/drawing/2014/main" xmlns="" id="{7D8FC8C3-535D-A032-2A21-1B6435054221}"/>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BE965EC0-5952-B34D-C16D-ADFA4BF33E25}"/>
              </a:ext>
            </a:extLst>
          </p:cNvPr>
          <p:cNvSpPr>
            <a:spLocks noGrp="1"/>
          </p:cNvSpPr>
          <p:nvPr>
            <p:ph type="sldNum" sz="quarter" idx="12"/>
          </p:nvPr>
        </p:nvSpPr>
        <p:spPr/>
        <p:txBody>
          <a:bodyPr/>
          <a:lstStyle/>
          <a:p>
            <a:fld id="{DCD455ED-B2AE-4D1C-8EDE-5C13CD1B5D94}" type="slidenum">
              <a:rPr lang="fr-FR" smtClean="0"/>
              <a:pPr/>
              <a:t>14</a:t>
            </a:fld>
            <a:endParaRPr lang="fr-FR"/>
          </a:p>
        </p:txBody>
      </p:sp>
      <p:pic>
        <p:nvPicPr>
          <p:cNvPr id="6" name="Image 5">
            <a:extLst>
              <a:ext uri="{FF2B5EF4-FFF2-40B4-BE49-F238E27FC236}">
                <a16:creationId xmlns:a16="http://schemas.microsoft.com/office/drawing/2014/main" xmlns="" id="{B1FDD0BD-0A08-F101-3349-A6A122CE51B5}"/>
              </a:ext>
            </a:extLst>
          </p:cNvPr>
          <p:cNvPicPr>
            <a:picLocks noChangeAspect="1"/>
          </p:cNvPicPr>
          <p:nvPr/>
        </p:nvPicPr>
        <p:blipFill>
          <a:blip r:embed="rId4">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351394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7D649B-D0BC-C78C-508C-03FE9F19B0C6}"/>
              </a:ext>
            </a:extLst>
          </p:cNvPr>
          <p:cNvSpPr>
            <a:spLocks noGrp="1"/>
          </p:cNvSpPr>
          <p:nvPr>
            <p:ph type="title"/>
          </p:nvPr>
        </p:nvSpPr>
        <p:spPr>
          <a:xfrm>
            <a:off x="1756313" y="662473"/>
            <a:ext cx="8911687" cy="752738"/>
          </a:xfrm>
        </p:spPr>
        <p:txBody>
          <a:bodyPr/>
          <a:lstStyle/>
          <a:p>
            <a:pPr algn="ctr" rtl="1"/>
            <a:r>
              <a:rPr lang="ar-DZ" b="1" dirty="0">
                <a:highlight>
                  <a:srgbClr val="00FF00"/>
                </a:highlight>
              </a:rPr>
              <a:t>حامل شهادة البكالوريا بتقدير "ممتاز"</a:t>
            </a:r>
            <a:endParaRPr lang="fr-FR" dirty="0"/>
          </a:p>
        </p:txBody>
      </p:sp>
      <p:sp>
        <p:nvSpPr>
          <p:cNvPr id="3" name="Espace réservé du contenu 2">
            <a:extLst>
              <a:ext uri="{FF2B5EF4-FFF2-40B4-BE49-F238E27FC236}">
                <a16:creationId xmlns:a16="http://schemas.microsoft.com/office/drawing/2014/main" xmlns="" id="{4664F541-F73E-E5F7-6342-9E19DF78442D}"/>
              </a:ext>
            </a:extLst>
          </p:cNvPr>
          <p:cNvSpPr>
            <a:spLocks noGrp="1"/>
          </p:cNvSpPr>
          <p:nvPr>
            <p:ph idx="1"/>
          </p:nvPr>
        </p:nvSpPr>
        <p:spPr>
          <a:xfrm>
            <a:off x="928048" y="1542197"/>
            <a:ext cx="10576564" cy="4369025"/>
          </a:xfrm>
        </p:spPr>
        <p:txBody>
          <a:bodyPr/>
          <a:lstStyle/>
          <a:p>
            <a:pPr marL="0" indent="468000" algn="just" rtl="1">
              <a:lnSpc>
                <a:spcPct val="150000"/>
              </a:lnSpc>
              <a:spcBef>
                <a:spcPts val="0"/>
              </a:spcBef>
              <a:buFont typeface="Wingdings" panose="05000000000000000000" pitchFamily="2" charset="2"/>
              <a:buChar char="v"/>
            </a:pPr>
            <a:r>
              <a:rPr lang="ar-DZ" b="1" dirty="0"/>
              <a:t>يقوم حامل شهادة البكالوريا بتقدير "ممتاز" بملء بطاقة الرغبات عبر المنصة </a:t>
            </a:r>
            <a:r>
              <a:rPr lang="ar-DZ" b="1" dirty="0" err="1"/>
              <a:t>اللكترونية</a:t>
            </a:r>
            <a:r>
              <a:rPr lang="ar-DZ" b="1" dirty="0"/>
              <a:t> وفق الإجراء المنصوص عليه أعلاه، مع احترام الشروط المتعلقة بشعبة البكالوريا. يُلبى له أحد اختياراته المعبر عنها،</a:t>
            </a:r>
          </a:p>
          <a:p>
            <a:pPr marL="0" indent="468000" algn="just" rtl="1">
              <a:lnSpc>
                <a:spcPct val="150000"/>
              </a:lnSpc>
              <a:spcBef>
                <a:spcPts val="0"/>
              </a:spcBef>
              <a:buFont typeface="Wingdings" panose="05000000000000000000" pitchFamily="2" charset="2"/>
              <a:buChar char="v"/>
            </a:pPr>
            <a:r>
              <a:rPr lang="ar-DZ" b="1" dirty="0"/>
              <a:t>أثناء التسجيلات النهائية وبغض النظر عن انتمائه الجغرافي؛ تتاح لحامل شهادة البكالوريا بتقدير "ممتاز" إمكانية اختيار مكان التوجيه في الشعبة التي تم توجيهه إليها عند المعالجة مع احترام المعدلات الدنيا للالتحاق.</a:t>
            </a:r>
          </a:p>
        </p:txBody>
      </p:sp>
      <p:sp>
        <p:nvSpPr>
          <p:cNvPr id="4" name="Espace réservé du pied de page 3">
            <a:extLst>
              <a:ext uri="{FF2B5EF4-FFF2-40B4-BE49-F238E27FC236}">
                <a16:creationId xmlns:a16="http://schemas.microsoft.com/office/drawing/2014/main" xmlns="" id="{F1502013-6C2C-B186-8FFB-CEAA674A797D}"/>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069AA9D1-3BE5-A9A3-0861-ECAD5EDE3ECC}"/>
              </a:ext>
            </a:extLst>
          </p:cNvPr>
          <p:cNvSpPr>
            <a:spLocks noGrp="1"/>
          </p:cNvSpPr>
          <p:nvPr>
            <p:ph type="sldNum" sz="quarter" idx="12"/>
          </p:nvPr>
        </p:nvSpPr>
        <p:spPr/>
        <p:txBody>
          <a:bodyPr/>
          <a:lstStyle/>
          <a:p>
            <a:fld id="{DCD455ED-B2AE-4D1C-8EDE-5C13CD1B5D94}" type="slidenum">
              <a:rPr lang="fr-FR" smtClean="0"/>
              <a:pPr/>
              <a:t>15</a:t>
            </a:fld>
            <a:endParaRPr lang="fr-FR"/>
          </a:p>
        </p:txBody>
      </p:sp>
      <p:pic>
        <p:nvPicPr>
          <p:cNvPr id="6" name="Image 5">
            <a:extLst>
              <a:ext uri="{FF2B5EF4-FFF2-40B4-BE49-F238E27FC236}">
                <a16:creationId xmlns:a16="http://schemas.microsoft.com/office/drawing/2014/main" xmlns="" id="{F30D6712-02E8-2232-E087-99F5908FF299}"/>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455252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E9216F-7B40-06B6-088E-74A41896B29E}"/>
              </a:ext>
            </a:extLst>
          </p:cNvPr>
          <p:cNvSpPr>
            <a:spLocks noGrp="1"/>
          </p:cNvSpPr>
          <p:nvPr>
            <p:ph type="title"/>
          </p:nvPr>
        </p:nvSpPr>
        <p:spPr>
          <a:xfrm>
            <a:off x="1756313" y="597493"/>
            <a:ext cx="8911687" cy="1053886"/>
          </a:xfrm>
        </p:spPr>
        <p:txBody>
          <a:bodyPr>
            <a:normAutofit fontScale="90000"/>
          </a:bodyPr>
          <a:lstStyle/>
          <a:p>
            <a:pPr algn="ctr"/>
            <a:r>
              <a:rPr lang="ar-DZ" b="1" dirty="0"/>
              <a:t>المعالجة المعلوماتية:</a:t>
            </a:r>
            <a:br>
              <a:rPr lang="ar-DZ" b="1" dirty="0"/>
            </a:br>
            <a:r>
              <a:rPr lang="ar-DZ" b="1" dirty="0"/>
              <a:t> </a:t>
            </a:r>
            <a:r>
              <a:rPr lang="ar-DZ" sz="2700" b="1" dirty="0">
                <a:highlight>
                  <a:srgbClr val="00FF00"/>
                </a:highlight>
              </a:rPr>
              <a:t>(منشور رقم 01 مؤرخ في 04 جويلية 2023)</a:t>
            </a:r>
            <a:endParaRPr lang="fr-FR" b="1" dirty="0"/>
          </a:p>
        </p:txBody>
      </p:sp>
      <p:sp>
        <p:nvSpPr>
          <p:cNvPr id="3" name="Espace réservé du contenu 2">
            <a:extLst>
              <a:ext uri="{FF2B5EF4-FFF2-40B4-BE49-F238E27FC236}">
                <a16:creationId xmlns:a16="http://schemas.microsoft.com/office/drawing/2014/main" xmlns="" id="{CBFBDD06-8CB9-97FC-FDA8-17D0A735DE12}"/>
              </a:ext>
            </a:extLst>
          </p:cNvPr>
          <p:cNvSpPr>
            <a:spLocks noGrp="1"/>
          </p:cNvSpPr>
          <p:nvPr>
            <p:ph idx="1"/>
          </p:nvPr>
        </p:nvSpPr>
        <p:spPr>
          <a:xfrm>
            <a:off x="1019503" y="1781726"/>
            <a:ext cx="10485109" cy="4354081"/>
          </a:xfrm>
        </p:spPr>
        <p:txBody>
          <a:bodyPr>
            <a:normAutofit/>
          </a:bodyPr>
          <a:lstStyle/>
          <a:p>
            <a:pPr marL="0" indent="0" algn="just" rtl="1">
              <a:spcBef>
                <a:spcPts val="0"/>
              </a:spcBef>
            </a:pPr>
            <a:r>
              <a:rPr lang="ar-DZ" dirty="0"/>
              <a:t>تخضع بطاقات الرغبات التي تم ملؤها وإرسالها حصرياً عبر المنصة </a:t>
            </a:r>
            <a:r>
              <a:rPr lang="ar-DZ" dirty="0" err="1"/>
              <a:t>الألكترونية</a:t>
            </a:r>
            <a:r>
              <a:rPr lang="ar-DZ" dirty="0"/>
              <a:t> لمعالجة معلوماتية مع مراعاة المعايير الأربعة للتسجيل الأولي والتوجيه المذكورة أعلاه،</a:t>
            </a:r>
            <a:endParaRPr lang="fr-FR" dirty="0"/>
          </a:p>
          <a:p>
            <a:pPr marL="0" indent="0" algn="just" rtl="1">
              <a:spcBef>
                <a:spcPts val="0"/>
              </a:spcBef>
            </a:pPr>
            <a:r>
              <a:rPr lang="ar-DZ" dirty="0"/>
              <a:t>توضع نتائج المعالجة المعلوماتية في متناول حاملي شهادة البكالوريا على موقعي الأنترنت المخصصين وفق الرزنامة المحددة،</a:t>
            </a:r>
          </a:p>
          <a:p>
            <a:pPr marL="0" indent="0" algn="just" rtl="1">
              <a:spcBef>
                <a:spcPts val="0"/>
              </a:spcBef>
            </a:pPr>
            <a:r>
              <a:rPr lang="ar-DZ" dirty="0"/>
              <a:t>من خلال اطلاع حامل شهادة البكالوريا على هذين الموقعين، سيتعرف على نتيجة توجيهه، ومن ثم ينبغي عليه حسب الحالة:</a:t>
            </a:r>
          </a:p>
          <a:p>
            <a:pPr algn="just" rtl="1">
              <a:spcBef>
                <a:spcPts val="0"/>
              </a:spcBef>
              <a:buFontTx/>
              <a:buChar char="-"/>
            </a:pPr>
            <a:r>
              <a:rPr lang="ar-DZ" dirty="0"/>
              <a:t>التسجيل عبر المنصة </a:t>
            </a:r>
            <a:r>
              <a:rPr lang="ar-DZ" dirty="0" err="1"/>
              <a:t>الألكترونية</a:t>
            </a:r>
            <a:r>
              <a:rPr lang="ar-DZ" dirty="0"/>
              <a:t> وفق الرزنامة المحددة،</a:t>
            </a:r>
          </a:p>
          <a:p>
            <a:pPr algn="just" rtl="1">
              <a:spcBef>
                <a:spcPts val="0"/>
              </a:spcBef>
              <a:buFontTx/>
              <a:buChar char="-"/>
            </a:pPr>
            <a:r>
              <a:rPr lang="ar-DZ" dirty="0"/>
              <a:t>التقدم إلى المقابلة الشفوية التي تجرى حضوريًا بمؤسسات توجيه حامل شهادة البكالوريا أو غير </a:t>
            </a:r>
            <a:r>
              <a:rPr lang="ar-DZ" dirty="0" err="1"/>
              <a:t>الموطنة</a:t>
            </a:r>
            <a:r>
              <a:rPr lang="ar-DZ" dirty="0"/>
              <a:t> في مدرسة عليا أخرى للأساتذة القريبة من مقر إقامته،</a:t>
            </a:r>
          </a:p>
          <a:p>
            <a:pPr algn="just" rtl="1">
              <a:spcBef>
                <a:spcPts val="0"/>
              </a:spcBef>
              <a:buFontTx/>
              <a:buChar char="-"/>
            </a:pPr>
            <a:r>
              <a:rPr lang="ar-DZ" dirty="0"/>
              <a:t>يجب على المترشح الذي اختار إجراء المقابلة في مدرسة عليا أخرى، الاتصال بمؤسسة توجيهه من أجل التنظيم العملي لهذه المقابلة،</a:t>
            </a:r>
          </a:p>
          <a:p>
            <a:pPr algn="just" rtl="1">
              <a:spcBef>
                <a:spcPts val="0"/>
              </a:spcBef>
              <a:buFontTx/>
              <a:buChar char="-"/>
            </a:pPr>
            <a:r>
              <a:rPr lang="ar-DZ" dirty="0"/>
              <a:t>تجرى المقابلات وفق الرزنامة المحددة والمواعيد الواردة في بطاقة التوجيه.</a:t>
            </a:r>
          </a:p>
          <a:p>
            <a:pPr marL="0" indent="0" algn="just" rtl="1">
              <a:spcBef>
                <a:spcPts val="0"/>
              </a:spcBef>
            </a:pPr>
            <a:r>
              <a:rPr lang="ar-DZ" dirty="0"/>
              <a:t>بعد إجراء المقابلة وعلى أساس بطاقة الرغبات فإن المترشح الذي أخفق في المقابلة، يتم منحه آلياً الاختيار الموالي الوارد في بطاقة رغباته والذي لا يخضع لاختبار والمستوفي للمعدل الأدنى للالتحاق بهذا الاختيار.</a:t>
            </a:r>
          </a:p>
        </p:txBody>
      </p:sp>
      <p:sp>
        <p:nvSpPr>
          <p:cNvPr id="4" name="Espace réservé du pied de page 3">
            <a:extLst>
              <a:ext uri="{FF2B5EF4-FFF2-40B4-BE49-F238E27FC236}">
                <a16:creationId xmlns:a16="http://schemas.microsoft.com/office/drawing/2014/main" xmlns="" id="{3373A2EB-89DD-64D1-EFF3-4D98A41566F3}"/>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B3FA938B-D5A9-B834-1448-6BF1AD6061B4}"/>
              </a:ext>
            </a:extLst>
          </p:cNvPr>
          <p:cNvSpPr>
            <a:spLocks noGrp="1"/>
          </p:cNvSpPr>
          <p:nvPr>
            <p:ph type="sldNum" sz="quarter" idx="12"/>
          </p:nvPr>
        </p:nvSpPr>
        <p:spPr/>
        <p:txBody>
          <a:bodyPr/>
          <a:lstStyle/>
          <a:p>
            <a:fld id="{DCD455ED-B2AE-4D1C-8EDE-5C13CD1B5D94}" type="slidenum">
              <a:rPr lang="fr-FR" smtClean="0"/>
              <a:pPr/>
              <a:t>16</a:t>
            </a:fld>
            <a:endParaRPr lang="fr-FR"/>
          </a:p>
        </p:txBody>
      </p:sp>
      <p:pic>
        <p:nvPicPr>
          <p:cNvPr id="6" name="Image 5">
            <a:extLst>
              <a:ext uri="{FF2B5EF4-FFF2-40B4-BE49-F238E27FC236}">
                <a16:creationId xmlns:a16="http://schemas.microsoft.com/office/drawing/2014/main" xmlns="" id="{392ACF11-7884-37E8-A85F-7593B98C9FEA}"/>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405474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9B33FB-56C9-8C81-1229-DA7E6B69CC53}"/>
              </a:ext>
            </a:extLst>
          </p:cNvPr>
          <p:cNvSpPr>
            <a:spLocks noGrp="1"/>
          </p:cNvSpPr>
          <p:nvPr>
            <p:ph type="title"/>
          </p:nvPr>
        </p:nvSpPr>
        <p:spPr>
          <a:xfrm>
            <a:off x="1756313" y="595312"/>
            <a:ext cx="8911687" cy="1280890"/>
          </a:xfrm>
        </p:spPr>
        <p:txBody>
          <a:bodyPr>
            <a:normAutofit fontScale="90000"/>
          </a:bodyPr>
          <a:lstStyle/>
          <a:p>
            <a:pPr algn="ctr" rtl="1"/>
            <a:r>
              <a:rPr lang="ar-DZ" b="1" dirty="0"/>
              <a:t>في الحالة الخاصة</a:t>
            </a:r>
            <a:br>
              <a:rPr lang="ar-DZ" b="1" dirty="0"/>
            </a:br>
            <a:r>
              <a:rPr lang="ar-DZ" b="1" dirty="0"/>
              <a:t> </a:t>
            </a:r>
            <a:r>
              <a:rPr lang="ar-DZ" sz="3600" b="1" dirty="0">
                <a:highlight>
                  <a:srgbClr val="00FF00"/>
                </a:highlight>
              </a:rPr>
              <a:t>(منشور رقم 01 مؤرخ في 04 جويلية 2023)</a:t>
            </a:r>
            <a:endParaRPr lang="fr-FR" dirty="0"/>
          </a:p>
        </p:txBody>
      </p:sp>
      <p:sp>
        <p:nvSpPr>
          <p:cNvPr id="3" name="Espace réservé du contenu 2">
            <a:extLst>
              <a:ext uri="{FF2B5EF4-FFF2-40B4-BE49-F238E27FC236}">
                <a16:creationId xmlns:a16="http://schemas.microsoft.com/office/drawing/2014/main" xmlns="" id="{661DF4CA-98B1-4886-12F0-28A74584A5B3}"/>
              </a:ext>
            </a:extLst>
          </p:cNvPr>
          <p:cNvSpPr>
            <a:spLocks noGrp="1"/>
          </p:cNvSpPr>
          <p:nvPr>
            <p:ph idx="1"/>
          </p:nvPr>
        </p:nvSpPr>
        <p:spPr>
          <a:xfrm>
            <a:off x="893379" y="2133600"/>
            <a:ext cx="10611233" cy="3777622"/>
          </a:xfrm>
        </p:spPr>
        <p:txBody>
          <a:bodyPr>
            <a:normAutofit/>
          </a:bodyPr>
          <a:lstStyle/>
          <a:p>
            <a:pPr marL="0" indent="457200" algn="just" rtl="1">
              <a:lnSpc>
                <a:spcPct val="200000"/>
              </a:lnSpc>
              <a:spcBef>
                <a:spcPts val="0"/>
              </a:spcBef>
              <a:buNone/>
            </a:pPr>
            <a:r>
              <a:rPr lang="ar-DZ" dirty="0"/>
              <a:t>في الحالة الخاصة التي لم يتم فيها الحصول على أي اختيار من اختيارات حامل البكالوريا الجديد المعبر عنها، يُقترح على المعني عملية ثانية للتسجيل الأولي؛ عندئذ يجب عليه:</a:t>
            </a:r>
          </a:p>
          <a:p>
            <a:pPr marL="0" indent="0" algn="just" rtl="1">
              <a:lnSpc>
                <a:spcPct val="200000"/>
              </a:lnSpc>
              <a:spcBef>
                <a:spcPts val="0"/>
              </a:spcBef>
              <a:buNone/>
            </a:pPr>
            <a:r>
              <a:rPr lang="ar-DZ" dirty="0"/>
              <a:t>- ملء بطاقة رغبات أخرى حسب ترتيب تفاضلي،</a:t>
            </a:r>
          </a:p>
          <a:p>
            <a:pPr marL="0" indent="0" algn="just" rtl="1">
              <a:lnSpc>
                <a:spcPct val="200000"/>
              </a:lnSpc>
              <a:spcBef>
                <a:spcPts val="0"/>
              </a:spcBef>
              <a:buNone/>
            </a:pPr>
            <a:r>
              <a:rPr lang="ar-DZ" dirty="0"/>
              <a:t>- يجب أن تحتوي هذه البطاقة على ستة (06) اختيارات من ضمنها اثنين (02) وجوباً في مساري الليسانس ذات تسجيل محلي أو جهوي، حضورياً أو عن بعد، وفق نفس الإجراء الأولي المذكور أعلاه مع احترام المعدلات الدنيا للالتحاق وفي حدود المقاعد البيداغوجية المتوفرة طبقاً للرزنامة المحددة.</a:t>
            </a:r>
            <a:endParaRPr lang="fr-FR" dirty="0"/>
          </a:p>
        </p:txBody>
      </p:sp>
      <p:sp>
        <p:nvSpPr>
          <p:cNvPr id="4" name="Espace réservé du pied de page 3">
            <a:extLst>
              <a:ext uri="{FF2B5EF4-FFF2-40B4-BE49-F238E27FC236}">
                <a16:creationId xmlns:a16="http://schemas.microsoft.com/office/drawing/2014/main" xmlns="" id="{E7A9D02B-9B7D-5C70-9689-9A5F2A340D84}"/>
              </a:ext>
            </a:extLst>
          </p:cNvPr>
          <p:cNvSpPr>
            <a:spLocks noGrp="1"/>
          </p:cNvSpPr>
          <p:nvPr>
            <p:ph type="ftr" sz="quarter" idx="11"/>
          </p:nvPr>
        </p:nvSpPr>
        <p:spPr/>
        <p:txBody>
          <a:bodyPr/>
          <a:lstStyle/>
          <a:p>
            <a:pPr algn="ctr"/>
            <a:r>
              <a:rPr lang="ar-DZ"/>
              <a:t>خلية اتصال ثانوية –جامعة                    جامعة أدرار                              </a:t>
            </a:r>
            <a:endParaRPr lang="fr-FR" dirty="0"/>
          </a:p>
        </p:txBody>
      </p:sp>
      <p:sp>
        <p:nvSpPr>
          <p:cNvPr id="5" name="Espace réservé du numéro de diapositive 4">
            <a:extLst>
              <a:ext uri="{FF2B5EF4-FFF2-40B4-BE49-F238E27FC236}">
                <a16:creationId xmlns:a16="http://schemas.microsoft.com/office/drawing/2014/main" xmlns="" id="{198FFF15-3D19-3946-9B7E-2C17ACD8E304}"/>
              </a:ext>
            </a:extLst>
          </p:cNvPr>
          <p:cNvSpPr>
            <a:spLocks noGrp="1"/>
          </p:cNvSpPr>
          <p:nvPr>
            <p:ph type="sldNum" sz="quarter" idx="12"/>
          </p:nvPr>
        </p:nvSpPr>
        <p:spPr/>
        <p:txBody>
          <a:bodyPr/>
          <a:lstStyle/>
          <a:p>
            <a:fld id="{DCD455ED-B2AE-4D1C-8EDE-5C13CD1B5D94}" type="slidenum">
              <a:rPr lang="fr-FR" smtClean="0"/>
              <a:pPr/>
              <a:t>17</a:t>
            </a:fld>
            <a:endParaRPr lang="fr-FR"/>
          </a:p>
        </p:txBody>
      </p:sp>
      <p:pic>
        <p:nvPicPr>
          <p:cNvPr id="6" name="Image 5">
            <a:extLst>
              <a:ext uri="{FF2B5EF4-FFF2-40B4-BE49-F238E27FC236}">
                <a16:creationId xmlns:a16="http://schemas.microsoft.com/office/drawing/2014/main" xmlns="" id="{6220D7FF-76A1-DEB4-880E-7090492D50CD}"/>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94269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05EDE9-8056-B25C-5460-0EFFB0882AEF}"/>
              </a:ext>
            </a:extLst>
          </p:cNvPr>
          <p:cNvSpPr>
            <a:spLocks noGrp="1"/>
          </p:cNvSpPr>
          <p:nvPr>
            <p:ph type="title"/>
          </p:nvPr>
        </p:nvSpPr>
        <p:spPr>
          <a:xfrm>
            <a:off x="1756313" y="608086"/>
            <a:ext cx="8911687" cy="1160389"/>
          </a:xfrm>
        </p:spPr>
        <p:txBody>
          <a:bodyPr>
            <a:normAutofit fontScale="90000"/>
          </a:bodyPr>
          <a:lstStyle/>
          <a:p>
            <a:pPr algn="ctr" rtl="1"/>
            <a:r>
              <a:rPr lang="ar-DZ" sz="4000" b="1" dirty="0">
                <a:highlight>
                  <a:srgbClr val="FF00FF"/>
                </a:highlight>
              </a:rPr>
              <a:t>التسجيل النهائي</a:t>
            </a:r>
            <a:br>
              <a:rPr lang="ar-DZ" sz="4000" b="1" dirty="0">
                <a:highlight>
                  <a:srgbClr val="FF00FF"/>
                </a:highlight>
              </a:rPr>
            </a:br>
            <a:r>
              <a:rPr lang="ar-DZ" sz="3100" b="1" dirty="0">
                <a:highlight>
                  <a:srgbClr val="00FF00"/>
                </a:highlight>
              </a:rPr>
              <a:t>(منشور رقم 01 مؤرخ في 04 جويلية 2023)</a:t>
            </a:r>
            <a:endParaRPr lang="fr-FR" sz="4000" b="1" dirty="0">
              <a:highlight>
                <a:srgbClr val="FF00FF"/>
              </a:highlight>
            </a:endParaRPr>
          </a:p>
        </p:txBody>
      </p:sp>
      <p:sp>
        <p:nvSpPr>
          <p:cNvPr id="3" name="Espace réservé du contenu 2">
            <a:extLst>
              <a:ext uri="{FF2B5EF4-FFF2-40B4-BE49-F238E27FC236}">
                <a16:creationId xmlns:a16="http://schemas.microsoft.com/office/drawing/2014/main" xmlns="" id="{C80D6E13-2CFB-8854-823B-52745A79CE18}"/>
              </a:ext>
            </a:extLst>
          </p:cNvPr>
          <p:cNvSpPr>
            <a:spLocks noGrp="1"/>
          </p:cNvSpPr>
          <p:nvPr>
            <p:ph idx="1"/>
          </p:nvPr>
        </p:nvSpPr>
        <p:spPr>
          <a:xfrm>
            <a:off x="1105469" y="1798711"/>
            <a:ext cx="10399143" cy="4337097"/>
          </a:xfrm>
        </p:spPr>
        <p:txBody>
          <a:bodyPr>
            <a:normAutofit/>
          </a:bodyPr>
          <a:lstStyle/>
          <a:p>
            <a:pPr marL="0" indent="457200" algn="just" rtl="1">
              <a:lnSpc>
                <a:spcPct val="200000"/>
              </a:lnSpc>
              <a:spcBef>
                <a:spcPts val="0"/>
              </a:spcBef>
              <a:buNone/>
            </a:pPr>
            <a:r>
              <a:rPr lang="ar-DZ" sz="1400" b="1" dirty="0"/>
              <a:t>يعتبر التسجيل نهائياً بعد دفع حقوق التسجيل عبر المنصة </a:t>
            </a:r>
            <a:r>
              <a:rPr lang="ar-DZ" sz="1400" b="1" dirty="0" err="1"/>
              <a:t>الألكترونية</a:t>
            </a:r>
            <a:r>
              <a:rPr lang="ar-DZ" sz="1400" b="1" dirty="0"/>
              <a:t> </a:t>
            </a:r>
            <a:r>
              <a:rPr lang="fr-FR" sz="1400" b="1" dirty="0">
                <a:hlinkClick r:id="rId2"/>
              </a:rPr>
              <a:t>https://progres.mesrs.dz/webetu</a:t>
            </a:r>
            <a:r>
              <a:rPr lang="ar-DZ" sz="1400" b="1" dirty="0"/>
              <a:t> بواسطة البطاقة الذهبية يمتلكها حامل شهادة البكالوريا أو أحد أقاربه (تأكيد التسجيل الآني)، أو في مكتب البريد عن طريق حوالة يتم سحبها من حسابه الشخصي على المنصة المذكورة أعلاه (تأكيد التسجيل بعد 24 ساعة من دفع الرسوم)،</a:t>
            </a:r>
          </a:p>
          <a:p>
            <a:pPr marL="0" indent="457200" algn="just" rtl="1">
              <a:lnSpc>
                <a:spcPct val="200000"/>
              </a:lnSpc>
              <a:spcBef>
                <a:spcPts val="0"/>
              </a:spcBef>
              <a:buNone/>
            </a:pPr>
            <a:r>
              <a:rPr lang="ar-DZ" sz="1400" b="1" dirty="0"/>
              <a:t>يتم بعدها تفعيل بطاقة الطالب </a:t>
            </a:r>
            <a:r>
              <a:rPr lang="ar-DZ" sz="1400" b="1" dirty="0" err="1"/>
              <a:t>الألكترونية</a:t>
            </a:r>
            <a:r>
              <a:rPr lang="ar-DZ" sz="1400" b="1" dirty="0"/>
              <a:t> على الحساب الشخصي للطالب عبر التطبيق المحمول على هاتفه النقال الموسوم </a:t>
            </a:r>
            <a:r>
              <a:rPr lang="fr-FR" sz="1400" b="1" dirty="0"/>
              <a:t>(</a:t>
            </a:r>
            <a:r>
              <a:rPr lang="fr-FR" sz="1400" b="1" dirty="0" err="1"/>
              <a:t>webetu</a:t>
            </a:r>
            <a:r>
              <a:rPr lang="fr-FR" sz="1400" b="1" dirty="0"/>
              <a:t>)</a:t>
            </a:r>
            <a:r>
              <a:rPr lang="ar-DZ" sz="1400" b="1" dirty="0"/>
              <a:t>، ليتسلم بعدها بطاقة الطالب عند التحاقه بالجامعة. </a:t>
            </a:r>
          </a:p>
          <a:p>
            <a:pPr marL="0" indent="457200" algn="just" rtl="1">
              <a:lnSpc>
                <a:spcPct val="200000"/>
              </a:lnSpc>
              <a:spcBef>
                <a:spcPts val="0"/>
              </a:spcBef>
              <a:buNone/>
            </a:pPr>
            <a:r>
              <a:rPr lang="ar-DZ" sz="1400" b="1" dirty="0"/>
              <a:t> يقوم الطالب الجديد باستكمال الإجراءات الخاصة بالخدمات الجامعية (النقل، الإيواء والمنحة) عبر المنصة </a:t>
            </a:r>
            <a:r>
              <a:rPr lang="ar-DZ" sz="1400" b="1" dirty="0" err="1"/>
              <a:t>الألكترونية</a:t>
            </a:r>
            <a:r>
              <a:rPr lang="ar-DZ" sz="1400" b="1" dirty="0"/>
              <a:t> </a:t>
            </a:r>
            <a:r>
              <a:rPr lang="fr-FR" sz="1400" b="1" dirty="0"/>
              <a:t>https://progres.mesrs.dz/webonou</a:t>
            </a:r>
            <a:r>
              <a:rPr lang="ar-DZ" sz="1400" b="1" dirty="0"/>
              <a:t> حسب الرزنامة المحددة،</a:t>
            </a:r>
          </a:p>
          <a:p>
            <a:pPr marL="0" indent="457200" algn="just" rtl="1">
              <a:lnSpc>
                <a:spcPct val="200000"/>
              </a:lnSpc>
              <a:spcBef>
                <a:spcPts val="0"/>
              </a:spcBef>
              <a:buNone/>
            </a:pPr>
            <a:r>
              <a:rPr lang="ar-DZ" sz="1400" b="1" dirty="0"/>
              <a:t>يتم دفع رسوم الإيواء (بعد قبول الطلب) والنقل عبر المنصة </a:t>
            </a:r>
            <a:r>
              <a:rPr lang="ar-DZ" sz="1400" b="1" dirty="0" err="1"/>
              <a:t>الألكترونية</a:t>
            </a:r>
            <a:r>
              <a:rPr lang="ar-DZ" sz="1400" b="1" dirty="0"/>
              <a:t>: </a:t>
            </a:r>
            <a:r>
              <a:rPr lang="fr-FR" sz="1400" b="1" dirty="0">
                <a:hlinkClick r:id="rId2"/>
              </a:rPr>
              <a:t>https://progres.mesrs.dz/webetu</a:t>
            </a:r>
            <a:endParaRPr lang="ar-DZ" sz="1400" b="1" dirty="0"/>
          </a:p>
        </p:txBody>
      </p:sp>
      <p:sp>
        <p:nvSpPr>
          <p:cNvPr id="4" name="Espace réservé du pied de page 3">
            <a:extLst>
              <a:ext uri="{FF2B5EF4-FFF2-40B4-BE49-F238E27FC236}">
                <a16:creationId xmlns:a16="http://schemas.microsoft.com/office/drawing/2014/main" xmlns="" id="{A69F7BE4-D25C-F4B7-09BC-0DF801ADA0EC}"/>
              </a:ext>
            </a:extLst>
          </p:cNvPr>
          <p:cNvSpPr>
            <a:spLocks noGrp="1"/>
          </p:cNvSpPr>
          <p:nvPr>
            <p:ph type="ftr" sz="quarter" idx="11"/>
          </p:nvPr>
        </p:nvSpPr>
        <p:spPr/>
        <p:txBody>
          <a:bodyPr/>
          <a:lstStyle/>
          <a:p>
            <a:pPr algn="ctr"/>
            <a:r>
              <a:rPr lang="ar-DZ"/>
              <a:t>خلية اتصال ثانوية –جامعة                    جامعة أدرار                              </a:t>
            </a:r>
            <a:endParaRPr lang="fr-FR" dirty="0"/>
          </a:p>
        </p:txBody>
      </p:sp>
      <p:sp>
        <p:nvSpPr>
          <p:cNvPr id="5" name="Espace réservé du numéro de diapositive 4">
            <a:extLst>
              <a:ext uri="{FF2B5EF4-FFF2-40B4-BE49-F238E27FC236}">
                <a16:creationId xmlns:a16="http://schemas.microsoft.com/office/drawing/2014/main" xmlns="" id="{EF45750E-EEC3-F129-5678-73E4B4E16EAD}"/>
              </a:ext>
            </a:extLst>
          </p:cNvPr>
          <p:cNvSpPr>
            <a:spLocks noGrp="1"/>
          </p:cNvSpPr>
          <p:nvPr>
            <p:ph type="sldNum" sz="quarter" idx="12"/>
          </p:nvPr>
        </p:nvSpPr>
        <p:spPr/>
        <p:txBody>
          <a:bodyPr/>
          <a:lstStyle/>
          <a:p>
            <a:fld id="{DCD455ED-B2AE-4D1C-8EDE-5C13CD1B5D94}" type="slidenum">
              <a:rPr lang="fr-FR" smtClean="0"/>
              <a:pPr/>
              <a:t>18</a:t>
            </a:fld>
            <a:endParaRPr lang="fr-FR"/>
          </a:p>
        </p:txBody>
      </p:sp>
      <p:pic>
        <p:nvPicPr>
          <p:cNvPr id="6" name="Image 5">
            <a:extLst>
              <a:ext uri="{FF2B5EF4-FFF2-40B4-BE49-F238E27FC236}">
                <a16:creationId xmlns:a16="http://schemas.microsoft.com/office/drawing/2014/main" xmlns="" id="{523A7A6B-EB42-9CAE-52FC-430929C6AAF8}"/>
              </a:ext>
            </a:extLst>
          </p:cNvPr>
          <p:cNvPicPr>
            <a:picLocks noChangeAspect="1"/>
          </p:cNvPicPr>
          <p:nvPr/>
        </p:nvPicPr>
        <p:blipFill>
          <a:blip r:embed="rId3">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23496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045AB1E-5B9B-0714-8878-D215481B507D}"/>
              </a:ext>
            </a:extLst>
          </p:cNvPr>
          <p:cNvSpPr>
            <a:spLocks noGrp="1"/>
          </p:cNvSpPr>
          <p:nvPr>
            <p:ph type="title"/>
          </p:nvPr>
        </p:nvSpPr>
        <p:spPr>
          <a:xfrm>
            <a:off x="1756313" y="628124"/>
            <a:ext cx="8911687" cy="1280890"/>
          </a:xfrm>
        </p:spPr>
        <p:txBody>
          <a:bodyPr>
            <a:normAutofit fontScale="90000"/>
          </a:bodyPr>
          <a:lstStyle/>
          <a:p>
            <a:pPr algn="ctr" rtl="1"/>
            <a:r>
              <a:rPr lang="ar-DZ" sz="2700" b="1" dirty="0">
                <a:highlight>
                  <a:srgbClr val="C0C0C0"/>
                </a:highlight>
              </a:rPr>
              <a:t>تسجيل حاملي شهادة البكالوريا في مؤسسات التكوين العالي التابعة لدوائر وزارية أخرى وفي المؤسسات الخاصة للتكوين العالي المعتمدة من طرف وزارة التعليم العالي والبحث العلمي</a:t>
            </a:r>
            <a:endParaRPr lang="fr-FR" b="1" dirty="0">
              <a:highlight>
                <a:srgbClr val="C0C0C0"/>
              </a:highlight>
            </a:endParaRPr>
          </a:p>
        </p:txBody>
      </p:sp>
      <p:sp>
        <p:nvSpPr>
          <p:cNvPr id="3" name="Espace réservé du contenu 2">
            <a:extLst>
              <a:ext uri="{FF2B5EF4-FFF2-40B4-BE49-F238E27FC236}">
                <a16:creationId xmlns:a16="http://schemas.microsoft.com/office/drawing/2014/main" xmlns="" id="{0F94C335-CCAA-52A2-71C8-500DD0E36CD6}"/>
              </a:ext>
            </a:extLst>
          </p:cNvPr>
          <p:cNvSpPr>
            <a:spLocks noGrp="1"/>
          </p:cNvSpPr>
          <p:nvPr>
            <p:ph idx="1"/>
          </p:nvPr>
        </p:nvSpPr>
        <p:spPr>
          <a:xfrm>
            <a:off x="996287" y="2133600"/>
            <a:ext cx="10508325" cy="3777622"/>
          </a:xfrm>
        </p:spPr>
        <p:txBody>
          <a:bodyPr/>
          <a:lstStyle/>
          <a:p>
            <a:pPr marL="0" indent="720000" algn="just" rtl="1">
              <a:spcBef>
                <a:spcPts val="0"/>
              </a:spcBef>
              <a:buNone/>
            </a:pPr>
            <a:r>
              <a:rPr lang="ar-DZ" sz="2000" dirty="0"/>
              <a:t>يمكن لحاملي شهادة البكالوريا الجدد التسجيل في مؤسسات التكوين العالي التابعة لدوائر وزارية أخرى (تحت الوصاية البيداغوجية لوزارة التعليم العالي والبحث العلمي):</a:t>
            </a:r>
          </a:p>
          <a:p>
            <a:pPr marL="0" indent="0" algn="just" rtl="1">
              <a:spcBef>
                <a:spcPts val="0"/>
              </a:spcBef>
              <a:buNone/>
            </a:pPr>
            <a:endParaRPr lang="ar-DZ" sz="2000" dirty="0"/>
          </a:p>
          <a:p>
            <a:pPr marL="0" indent="720000" algn="just" rtl="1">
              <a:spcBef>
                <a:spcPts val="0"/>
              </a:spcBef>
              <a:buNone/>
            </a:pPr>
            <a:r>
              <a:rPr lang="ar-DZ" sz="2000" dirty="0"/>
              <a:t>-بالنسبة لمؤسسات التكوين العالي التابعة لوزارة الدفاع الوطني، يمكن الاطلاع على قائمة مؤسساتها وشروط الالتحاق بها عبر الموقع </a:t>
            </a:r>
            <a:r>
              <a:rPr lang="ar-DZ" sz="2000" dirty="0" err="1"/>
              <a:t>الألكتروني</a:t>
            </a:r>
            <a:r>
              <a:rPr lang="ar-DZ" sz="2000" dirty="0"/>
              <a:t> لهذه الوزارة </a:t>
            </a:r>
            <a:r>
              <a:rPr lang="fr-FR" sz="2000" dirty="0"/>
              <a:t>(</a:t>
            </a:r>
            <a:r>
              <a:rPr lang="fr-FR" sz="2000" dirty="0">
                <a:hlinkClick r:id="rId2"/>
              </a:rPr>
              <a:t>www.mdn.dz</a:t>
            </a:r>
            <a:r>
              <a:rPr lang="fr-FR" sz="2000" dirty="0"/>
              <a:t>)</a:t>
            </a:r>
            <a:r>
              <a:rPr lang="ar-DZ" sz="2000" dirty="0"/>
              <a:t>.</a:t>
            </a:r>
          </a:p>
          <a:p>
            <a:pPr marL="0" indent="0" algn="just" rtl="1">
              <a:spcBef>
                <a:spcPts val="0"/>
              </a:spcBef>
              <a:buNone/>
            </a:pPr>
            <a:endParaRPr lang="fr-FR" sz="2000" dirty="0"/>
          </a:p>
          <a:p>
            <a:pPr marL="0" indent="720000" algn="just" rtl="1">
              <a:spcBef>
                <a:spcPts val="0"/>
              </a:spcBef>
              <a:buNone/>
            </a:pPr>
            <a:r>
              <a:rPr lang="fr-FR" sz="2000" dirty="0"/>
              <a:t>-</a:t>
            </a:r>
            <a:r>
              <a:rPr lang="ar-DZ" sz="2000" dirty="0"/>
              <a:t>يمكن لحاملي شهادة البكالوريا الجدد الترشح للالتحاق بإحدى المؤسسات الخاصة للتكوين العالي المعتمدة من طرف وزارة التعليم العالي والبحث العلمي،</a:t>
            </a:r>
          </a:p>
          <a:p>
            <a:pPr marL="0" indent="0" algn="just" rtl="1">
              <a:spcBef>
                <a:spcPts val="0"/>
              </a:spcBef>
              <a:buNone/>
            </a:pPr>
            <a:r>
              <a:rPr lang="ar-DZ" sz="2000" dirty="0"/>
              <a:t>-لا يخضع </a:t>
            </a:r>
            <a:r>
              <a:rPr lang="ar-DZ" sz="2000" dirty="0" err="1"/>
              <a:t>حاملواْ</a:t>
            </a:r>
            <a:r>
              <a:rPr lang="ar-DZ" sz="2000" dirty="0"/>
              <a:t> شهادة البكالوريا الراغبين التسجيل في إحدى المؤسسات المذكورة أعلاه، لإجراءات التسجيل الأولي والتوجيه المحددة في هذا المنشور، وعليهم الاتصال مباشرة بمؤسسة اختيارهم باستثناء مؤسسات التكوين العالي التابعة لوزارة الصحة.</a:t>
            </a:r>
            <a:endParaRPr lang="fr-FR" sz="2000" dirty="0"/>
          </a:p>
          <a:p>
            <a:pPr marL="0" indent="0" algn="just" rtl="1">
              <a:spcBef>
                <a:spcPts val="0"/>
              </a:spcBef>
              <a:buNone/>
            </a:pPr>
            <a:endParaRPr lang="ar-DZ" dirty="0"/>
          </a:p>
        </p:txBody>
      </p:sp>
      <p:sp>
        <p:nvSpPr>
          <p:cNvPr id="4" name="Espace réservé du pied de page 3">
            <a:extLst>
              <a:ext uri="{FF2B5EF4-FFF2-40B4-BE49-F238E27FC236}">
                <a16:creationId xmlns:a16="http://schemas.microsoft.com/office/drawing/2014/main" xmlns="" id="{659D1132-1743-4969-961A-9D71CEE09C7C}"/>
              </a:ext>
            </a:extLst>
          </p:cNvPr>
          <p:cNvSpPr>
            <a:spLocks noGrp="1"/>
          </p:cNvSpPr>
          <p:nvPr>
            <p:ph type="ftr" sz="quarter" idx="11"/>
          </p:nvPr>
        </p:nvSpPr>
        <p:spPr/>
        <p:txBody>
          <a:bodyPr/>
          <a:lstStyle/>
          <a:p>
            <a:pPr algn="ctr"/>
            <a:r>
              <a:rPr lang="ar-DZ"/>
              <a:t>خلية اتصال ثانوية –جامعة                    جامعة أدرار                              </a:t>
            </a:r>
            <a:endParaRPr lang="fr-FR" dirty="0"/>
          </a:p>
        </p:txBody>
      </p:sp>
      <p:sp>
        <p:nvSpPr>
          <p:cNvPr id="5" name="Espace réservé du numéro de diapositive 4">
            <a:extLst>
              <a:ext uri="{FF2B5EF4-FFF2-40B4-BE49-F238E27FC236}">
                <a16:creationId xmlns:a16="http://schemas.microsoft.com/office/drawing/2014/main" xmlns="" id="{E3EF1DCF-D9BF-196D-E206-845611194ADA}"/>
              </a:ext>
            </a:extLst>
          </p:cNvPr>
          <p:cNvSpPr>
            <a:spLocks noGrp="1"/>
          </p:cNvSpPr>
          <p:nvPr>
            <p:ph type="sldNum" sz="quarter" idx="12"/>
          </p:nvPr>
        </p:nvSpPr>
        <p:spPr/>
        <p:txBody>
          <a:bodyPr/>
          <a:lstStyle/>
          <a:p>
            <a:fld id="{DCD455ED-B2AE-4D1C-8EDE-5C13CD1B5D94}" type="slidenum">
              <a:rPr lang="fr-FR" smtClean="0"/>
              <a:pPr/>
              <a:t>19</a:t>
            </a:fld>
            <a:endParaRPr lang="fr-FR"/>
          </a:p>
        </p:txBody>
      </p:sp>
      <p:pic>
        <p:nvPicPr>
          <p:cNvPr id="6" name="Image 5">
            <a:extLst>
              <a:ext uri="{FF2B5EF4-FFF2-40B4-BE49-F238E27FC236}">
                <a16:creationId xmlns:a16="http://schemas.microsoft.com/office/drawing/2014/main" xmlns="" id="{9EF0484F-DD50-CDA3-C4AF-5099E2EFD766}"/>
              </a:ext>
            </a:extLst>
          </p:cNvPr>
          <p:cNvPicPr>
            <a:picLocks noChangeAspect="1"/>
          </p:cNvPicPr>
          <p:nvPr/>
        </p:nvPicPr>
        <p:blipFill>
          <a:blip r:embed="rId3">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98551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92FF8C1-234D-DCEC-4109-8AEB2F6C6D22}"/>
              </a:ext>
            </a:extLst>
          </p:cNvPr>
          <p:cNvSpPr>
            <a:spLocks noGrp="1"/>
          </p:cNvSpPr>
          <p:nvPr>
            <p:ph type="title"/>
          </p:nvPr>
        </p:nvSpPr>
        <p:spPr>
          <a:xfrm>
            <a:off x="1594443" y="708193"/>
            <a:ext cx="8911687" cy="899890"/>
          </a:xfrm>
        </p:spPr>
        <p:txBody>
          <a:bodyPr>
            <a:normAutofit/>
          </a:bodyPr>
          <a:lstStyle/>
          <a:p>
            <a:pPr algn="ctr"/>
            <a:r>
              <a:rPr lang="ar-DZ" sz="4800" b="1" dirty="0">
                <a:highlight>
                  <a:srgbClr val="00FFFF"/>
                </a:highlight>
              </a:rPr>
              <a:t>ها أنت يا مستقبل الجزائر</a:t>
            </a:r>
            <a:endParaRPr lang="fr-FR" sz="4800" b="1" dirty="0">
              <a:highlight>
                <a:srgbClr val="00FFFF"/>
              </a:highlight>
            </a:endParaRPr>
          </a:p>
        </p:txBody>
      </p:sp>
      <p:sp>
        <p:nvSpPr>
          <p:cNvPr id="3" name="Espace réservé du contenu 2">
            <a:extLst>
              <a:ext uri="{FF2B5EF4-FFF2-40B4-BE49-F238E27FC236}">
                <a16:creationId xmlns:a16="http://schemas.microsoft.com/office/drawing/2014/main" xmlns="" id="{F9C01D13-FE50-8043-681C-A5672D378047}"/>
              </a:ext>
            </a:extLst>
          </p:cNvPr>
          <p:cNvSpPr>
            <a:spLocks noGrp="1"/>
          </p:cNvSpPr>
          <p:nvPr>
            <p:ph idx="1"/>
          </p:nvPr>
        </p:nvSpPr>
        <p:spPr>
          <a:xfrm>
            <a:off x="966952" y="2239618"/>
            <a:ext cx="10537660" cy="3777622"/>
          </a:xfrm>
        </p:spPr>
        <p:txBody>
          <a:bodyPr>
            <a:normAutofit/>
          </a:bodyPr>
          <a:lstStyle/>
          <a:p>
            <a:pPr marL="0" indent="0" algn="ctr" rtl="1">
              <a:spcBef>
                <a:spcPts val="0"/>
              </a:spcBef>
              <a:buNone/>
            </a:pPr>
            <a:r>
              <a:rPr lang="ar-DZ" sz="4000" b="1" dirty="0">
                <a:highlight>
                  <a:srgbClr val="00FF00"/>
                </a:highlight>
              </a:rPr>
              <a:t>نجحت في شهادة البكالوريا، مبارك عليك، وقررت الالتحاق بإحدى مؤسسات التعليم العالي، أو مؤسسات معتمدة من طرف وزارة التعليم العالي والبحث العلمي</a:t>
            </a:r>
          </a:p>
          <a:p>
            <a:pPr marL="0" indent="0" algn="ctr" rtl="1">
              <a:spcBef>
                <a:spcPts val="0"/>
              </a:spcBef>
              <a:buNone/>
            </a:pPr>
            <a:r>
              <a:rPr lang="ar-DZ" sz="3700" b="1" dirty="0">
                <a:highlight>
                  <a:srgbClr val="FF00FF"/>
                </a:highlight>
              </a:rPr>
              <a:t>فإليك المعلومات التي يتوجب عليك معرفتها: </a:t>
            </a:r>
            <a:endParaRPr lang="fr-FR" sz="3700" b="1" dirty="0">
              <a:highlight>
                <a:srgbClr val="FF00FF"/>
              </a:highlight>
            </a:endParaRPr>
          </a:p>
        </p:txBody>
      </p:sp>
      <p:sp>
        <p:nvSpPr>
          <p:cNvPr id="4" name="Espace réservé du pied de page 3">
            <a:extLst>
              <a:ext uri="{FF2B5EF4-FFF2-40B4-BE49-F238E27FC236}">
                <a16:creationId xmlns:a16="http://schemas.microsoft.com/office/drawing/2014/main" xmlns="" id="{DD6FB188-AA7D-C5B6-ED48-84A8D085F8DB}"/>
              </a:ext>
            </a:extLst>
          </p:cNvPr>
          <p:cNvSpPr>
            <a:spLocks noGrp="1"/>
          </p:cNvSpPr>
          <p:nvPr>
            <p:ph type="ftr" sz="quarter" idx="11"/>
          </p:nvPr>
        </p:nvSpPr>
        <p:spPr/>
        <p:txBody>
          <a:bodyPr/>
          <a:lstStyle/>
          <a:p>
            <a:pPr algn="ctr"/>
            <a:r>
              <a:rPr lang="ar-DZ"/>
              <a:t>خلية اتصال ثانوية –جامعة                    جامعة أدرار                              </a:t>
            </a:r>
            <a:endParaRPr lang="fr-FR" dirty="0"/>
          </a:p>
        </p:txBody>
      </p:sp>
      <p:sp>
        <p:nvSpPr>
          <p:cNvPr id="5" name="Espace réservé du numéro de diapositive 4">
            <a:extLst>
              <a:ext uri="{FF2B5EF4-FFF2-40B4-BE49-F238E27FC236}">
                <a16:creationId xmlns:a16="http://schemas.microsoft.com/office/drawing/2014/main" xmlns="" id="{BCB0B9E6-4C88-F2E8-92E7-70EACEFAF2E1}"/>
              </a:ext>
            </a:extLst>
          </p:cNvPr>
          <p:cNvSpPr>
            <a:spLocks noGrp="1"/>
          </p:cNvSpPr>
          <p:nvPr>
            <p:ph type="sldNum" sz="quarter" idx="12"/>
          </p:nvPr>
        </p:nvSpPr>
        <p:spPr/>
        <p:txBody>
          <a:bodyPr/>
          <a:lstStyle/>
          <a:p>
            <a:fld id="{DCD455ED-B2AE-4D1C-8EDE-5C13CD1B5D94}" type="slidenum">
              <a:rPr lang="fr-FR" smtClean="0"/>
              <a:pPr/>
              <a:t>2</a:t>
            </a:fld>
            <a:endParaRPr lang="fr-FR"/>
          </a:p>
        </p:txBody>
      </p:sp>
      <p:pic>
        <p:nvPicPr>
          <p:cNvPr id="6" name="Image 5">
            <a:extLst>
              <a:ext uri="{FF2B5EF4-FFF2-40B4-BE49-F238E27FC236}">
                <a16:creationId xmlns:a16="http://schemas.microsoft.com/office/drawing/2014/main" xmlns="" id="{0165274D-AE17-26EF-138F-31190882A859}"/>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74350" y="-37718"/>
            <a:ext cx="1517650" cy="1190625"/>
          </a:xfrm>
          <a:prstGeom prst="rect">
            <a:avLst/>
          </a:prstGeom>
        </p:spPr>
      </p:pic>
    </p:spTree>
    <p:extLst>
      <p:ext uri="{BB962C8B-B14F-4D97-AF65-F5344CB8AC3E}">
        <p14:creationId xmlns:p14="http://schemas.microsoft.com/office/powerpoint/2010/main" xmlns="" val="270309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D969D1-C7A5-CF05-2EFC-896E3F3D5D93}"/>
              </a:ext>
            </a:extLst>
          </p:cNvPr>
          <p:cNvSpPr>
            <a:spLocks noGrp="1"/>
          </p:cNvSpPr>
          <p:nvPr>
            <p:ph type="title"/>
          </p:nvPr>
        </p:nvSpPr>
        <p:spPr>
          <a:xfrm>
            <a:off x="1596788" y="624110"/>
            <a:ext cx="10063399" cy="877144"/>
          </a:xfrm>
        </p:spPr>
        <p:txBody>
          <a:bodyPr>
            <a:noAutofit/>
          </a:bodyPr>
          <a:lstStyle/>
          <a:p>
            <a:pPr algn="ctr" rtl="1"/>
            <a:r>
              <a:rPr lang="ar-DZ" sz="3200" b="1" dirty="0"/>
              <a:t>الجزائريون الحاصلون على شهدة البكالوريا قبل 2023</a:t>
            </a:r>
            <a:endParaRPr lang="fr-FR" sz="3200" b="1" dirty="0"/>
          </a:p>
        </p:txBody>
      </p:sp>
      <p:sp>
        <p:nvSpPr>
          <p:cNvPr id="3" name="Espace réservé du contenu 2">
            <a:extLst>
              <a:ext uri="{FF2B5EF4-FFF2-40B4-BE49-F238E27FC236}">
                <a16:creationId xmlns:a16="http://schemas.microsoft.com/office/drawing/2014/main" xmlns="" id="{AB77F671-6B20-2EEA-E66E-3A03FB46D2DF}"/>
              </a:ext>
            </a:extLst>
          </p:cNvPr>
          <p:cNvSpPr>
            <a:spLocks noGrp="1"/>
          </p:cNvSpPr>
          <p:nvPr>
            <p:ph idx="1"/>
          </p:nvPr>
        </p:nvSpPr>
        <p:spPr>
          <a:xfrm>
            <a:off x="1050878" y="2133600"/>
            <a:ext cx="10453734" cy="3777622"/>
          </a:xfrm>
        </p:spPr>
        <p:txBody>
          <a:bodyPr/>
          <a:lstStyle/>
          <a:p>
            <a:pPr algn="just" rtl="1"/>
            <a:r>
              <a:rPr lang="ar-DZ" dirty="0"/>
              <a:t>يمكن الجزائريين الحاصلين على شهادة بكالوريا جزائرية قبل دورة 2023، والذين لم يقومواْ بأي تسجيل جامعي منذ حصولهم عليها، إيداع طلب تسجيل ابتداء من </a:t>
            </a:r>
            <a:r>
              <a:rPr lang="ar-DZ" dirty="0">
                <a:highlight>
                  <a:srgbClr val="00FF00"/>
                </a:highlight>
              </a:rPr>
              <a:t>10 سبتمبر 2023 </a:t>
            </a:r>
            <a:r>
              <a:rPr lang="ar-DZ" dirty="0"/>
              <a:t>لدى إحدى المؤسسات طبقاً للشروط البيداغوجية والمعدل الأدنى للالتحاق بميدان تكوين أو شعبة لسنة حصولهم على شهادة البكالوريا وفي حدود المقاعد البيداغوجية المتاحة.</a:t>
            </a:r>
          </a:p>
          <a:p>
            <a:pPr algn="just" rtl="1"/>
            <a:endParaRPr lang="ar-DZ" dirty="0"/>
          </a:p>
          <a:p>
            <a:pPr algn="just" rtl="1"/>
            <a:r>
              <a:rPr lang="ar-DZ" dirty="0"/>
              <a:t>يمكن لحاملي شهادة بكالوريا أجنبية معترف بمعادلتها والمحصل عليها قبل دورة 2023، والذين لم يقومواْ بأي تسجيل جامعي منذ حصولهم عليها، ولم يشاركواْ في اختبار الالتحاق للسنوات السابقة، إيداع طلب تسجيل بعنوان السنة الجامعية 2023-2024 في إحدى مؤسسات التعليم العالي وفق الشروط المنصوص عليها في هذا المنشور.</a:t>
            </a:r>
          </a:p>
          <a:p>
            <a:pPr algn="just" rtl="1"/>
            <a:endParaRPr lang="ar-DZ" dirty="0"/>
          </a:p>
          <a:p>
            <a:pPr algn="just" rtl="1"/>
            <a:r>
              <a:rPr lang="ar-DZ" dirty="0"/>
              <a:t>حدد آخر أجل للتسجيل في المؤسسات الجامعية ابتداءً من 09 إلى 14 سبتمبر 2023.</a:t>
            </a:r>
            <a:endParaRPr lang="fr-FR" dirty="0"/>
          </a:p>
        </p:txBody>
      </p:sp>
      <p:sp>
        <p:nvSpPr>
          <p:cNvPr id="4" name="Espace réservé du pied de page 3">
            <a:extLst>
              <a:ext uri="{FF2B5EF4-FFF2-40B4-BE49-F238E27FC236}">
                <a16:creationId xmlns:a16="http://schemas.microsoft.com/office/drawing/2014/main" xmlns="" id="{117B61F4-ADAB-01FD-13AD-697869B3850C}"/>
              </a:ext>
            </a:extLst>
          </p:cNvPr>
          <p:cNvSpPr>
            <a:spLocks noGrp="1"/>
          </p:cNvSpPr>
          <p:nvPr>
            <p:ph type="ftr" sz="quarter" idx="11"/>
          </p:nvPr>
        </p:nvSpPr>
        <p:spPr/>
        <p:txBody>
          <a:bodyPr/>
          <a:lstStyle/>
          <a:p>
            <a:r>
              <a:rPr lang="ar-DZ"/>
              <a:t>خلية اتصال ثانوية –جامعة                    جامعة أدرار                              </a:t>
            </a:r>
            <a:endParaRPr lang="fr-FR"/>
          </a:p>
        </p:txBody>
      </p:sp>
      <p:sp>
        <p:nvSpPr>
          <p:cNvPr id="5" name="Espace réservé du numéro de diapositive 4">
            <a:extLst>
              <a:ext uri="{FF2B5EF4-FFF2-40B4-BE49-F238E27FC236}">
                <a16:creationId xmlns:a16="http://schemas.microsoft.com/office/drawing/2014/main" xmlns="" id="{0EA8D149-7D8E-F716-33BC-F80B5E3E9452}"/>
              </a:ext>
            </a:extLst>
          </p:cNvPr>
          <p:cNvSpPr>
            <a:spLocks noGrp="1"/>
          </p:cNvSpPr>
          <p:nvPr>
            <p:ph type="sldNum" sz="quarter" idx="12"/>
          </p:nvPr>
        </p:nvSpPr>
        <p:spPr/>
        <p:txBody>
          <a:bodyPr/>
          <a:lstStyle/>
          <a:p>
            <a:fld id="{DCD455ED-B2AE-4D1C-8EDE-5C13CD1B5D94}" type="slidenum">
              <a:rPr lang="fr-FR" smtClean="0"/>
              <a:pPr/>
              <a:t>20</a:t>
            </a:fld>
            <a:endParaRPr lang="fr-FR"/>
          </a:p>
        </p:txBody>
      </p:sp>
    </p:spTree>
    <p:extLst>
      <p:ext uri="{BB962C8B-B14F-4D97-AF65-F5344CB8AC3E}">
        <p14:creationId xmlns:p14="http://schemas.microsoft.com/office/powerpoint/2010/main" xmlns="" val="59920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3995EBE-3D61-C742-59EF-F765F115F1DE}"/>
              </a:ext>
            </a:extLst>
          </p:cNvPr>
          <p:cNvSpPr>
            <a:spLocks noGrp="1"/>
          </p:cNvSpPr>
          <p:nvPr>
            <p:ph type="title"/>
          </p:nvPr>
        </p:nvSpPr>
        <p:spPr>
          <a:xfrm>
            <a:off x="1943367" y="628124"/>
            <a:ext cx="8911687" cy="1280890"/>
          </a:xfrm>
        </p:spPr>
        <p:txBody>
          <a:bodyPr>
            <a:normAutofit/>
          </a:bodyPr>
          <a:lstStyle/>
          <a:p>
            <a:pPr algn="ctr" rtl="1"/>
            <a:r>
              <a:rPr lang="ar-DZ" b="1" dirty="0"/>
              <a:t>مستجدات الجامعة الجزائرية في إطار مشروع إصلاحها وعصرنتها</a:t>
            </a:r>
            <a:endParaRPr lang="fr-FR" b="1" dirty="0"/>
          </a:p>
        </p:txBody>
      </p:sp>
      <p:sp>
        <p:nvSpPr>
          <p:cNvPr id="3" name="Espace réservé du contenu 2">
            <a:extLst>
              <a:ext uri="{FF2B5EF4-FFF2-40B4-BE49-F238E27FC236}">
                <a16:creationId xmlns:a16="http://schemas.microsoft.com/office/drawing/2014/main" xmlns="" id="{6AEB5D35-995C-0461-9438-5B98EDB4E569}"/>
              </a:ext>
            </a:extLst>
          </p:cNvPr>
          <p:cNvSpPr>
            <a:spLocks noGrp="1"/>
          </p:cNvSpPr>
          <p:nvPr>
            <p:ph idx="1"/>
          </p:nvPr>
        </p:nvSpPr>
        <p:spPr>
          <a:xfrm>
            <a:off x="1009934" y="2133600"/>
            <a:ext cx="10494678" cy="3777622"/>
          </a:xfrm>
        </p:spPr>
        <p:txBody>
          <a:bodyPr>
            <a:normAutofit fontScale="92500" lnSpcReduction="10000"/>
          </a:bodyPr>
          <a:lstStyle/>
          <a:p>
            <a:pPr marL="0" indent="0" algn="just" rtl="1">
              <a:spcBef>
                <a:spcPts val="0"/>
              </a:spcBef>
            </a:pPr>
            <a:r>
              <a:rPr lang="ar-DZ" b="1" kern="0" dirty="0">
                <a:solidFill>
                  <a:srgbClr val="000000"/>
                </a:solidFill>
                <a:latin typeface="Arial" panose="020B0604020202020204" pitchFamily="34" charset="0"/>
              </a:rPr>
              <a:t>اعتماد الجامعة الجزائرية التدريس بالإنجليزية بدءً من الموسم الجامعي 2024/2023؛</a:t>
            </a:r>
          </a:p>
          <a:p>
            <a:pPr marL="0" indent="0" algn="just" rtl="1">
              <a:spcBef>
                <a:spcPts val="0"/>
              </a:spcBef>
            </a:pPr>
            <a:r>
              <a:rPr lang="ar-DZ" b="1" kern="0" dirty="0">
                <a:solidFill>
                  <a:srgbClr val="000000"/>
                </a:solidFill>
                <a:latin typeface="Arial" panose="020B0604020202020204" pitchFamily="34" charset="0"/>
              </a:rPr>
              <a:t>إعطاء أهمية ومكانة هامة للذكاء الاصطناعي في التكوين الجامعي؛</a:t>
            </a:r>
          </a:p>
          <a:p>
            <a:pPr marL="0" indent="0" algn="just" rtl="1">
              <a:spcBef>
                <a:spcPts val="0"/>
              </a:spcBef>
            </a:pPr>
            <a:r>
              <a:rPr lang="ar-DZ" b="1" kern="0" dirty="0">
                <a:solidFill>
                  <a:srgbClr val="000000"/>
                </a:solidFill>
                <a:latin typeface="Arial" panose="020B0604020202020204" pitchFamily="34" charset="0"/>
              </a:rPr>
              <a:t>اعتماد التكوين عن بعد، وكذا التكوين الهجين؛</a:t>
            </a:r>
          </a:p>
          <a:p>
            <a:pPr marL="0" indent="0" algn="just" rtl="1">
              <a:spcBef>
                <a:spcPts val="0"/>
              </a:spcBef>
            </a:pPr>
            <a:r>
              <a:rPr lang="ar-DZ" b="1" kern="0" dirty="0">
                <a:solidFill>
                  <a:srgbClr val="000000"/>
                </a:solidFill>
                <a:latin typeface="Arial" panose="020B0604020202020204" pitchFamily="34" charset="0"/>
              </a:rPr>
              <a:t>مشروع فتح دورة تكوينية عن بعد في اللغة الإنجليزية خلال الفترة الممتدة ما بين 20 جويلية إلى غاية 20 سبتمبر 2023 لفائدة حاملي شهادة البكالوريا الجدد؛</a:t>
            </a:r>
          </a:p>
          <a:p>
            <a:pPr marL="0" indent="0" algn="just" rtl="1">
              <a:spcBef>
                <a:spcPts val="0"/>
              </a:spcBef>
            </a:pPr>
            <a:r>
              <a:rPr lang="ar-DZ" b="1" kern="0" dirty="0">
                <a:solidFill>
                  <a:srgbClr val="000000"/>
                </a:solidFill>
                <a:latin typeface="Arial" panose="020B0604020202020204" pitchFamily="34" charset="0"/>
              </a:rPr>
              <a:t>المزاوجة بين المعدل الموزون والمعدل العام المتحصل عليه في امتحانات شهادة البكالوريا؛ أي القبول على أساس المعدل العام شريطة أن يكون هذا الأخير أكبر من أو يساوي المعدل الموزون الأدنى للقبول للتسجيل،</a:t>
            </a:r>
          </a:p>
          <a:p>
            <a:pPr marL="0" indent="0" algn="just" rtl="1">
              <a:spcBef>
                <a:spcPts val="0"/>
              </a:spcBef>
            </a:pPr>
            <a:r>
              <a:rPr lang="ar-DZ" b="1" kern="0" dirty="0">
                <a:solidFill>
                  <a:srgbClr val="000000"/>
                </a:solidFill>
                <a:latin typeface="Arial" panose="020B0604020202020204" pitchFamily="34" charset="0"/>
              </a:rPr>
              <a:t>اعتماد شهادة مؤسسة ناشئة بدءً من الموسم الجامعي 2023/2022؛</a:t>
            </a:r>
          </a:p>
          <a:p>
            <a:pPr marL="0" indent="0" algn="just" rtl="1">
              <a:spcBef>
                <a:spcPts val="0"/>
              </a:spcBef>
            </a:pPr>
            <a:r>
              <a:rPr lang="ar-DZ" b="1" kern="0" dirty="0">
                <a:solidFill>
                  <a:srgbClr val="000000"/>
                </a:solidFill>
                <a:latin typeface="Arial" panose="020B0604020202020204" pitchFamily="34" charset="0"/>
              </a:rPr>
              <a:t>عدم تقييد سير التعليم والتكوين بالساعات الإدارية، وتمديد ساعات التدريس إلى غاية التاسعة (21.00) ليلاً؛</a:t>
            </a:r>
          </a:p>
          <a:p>
            <a:pPr marL="0" indent="0" algn="just" rtl="1">
              <a:spcBef>
                <a:spcPts val="0"/>
              </a:spcBef>
            </a:pPr>
            <a:r>
              <a:rPr lang="ar-DZ" b="1" kern="0" dirty="0">
                <a:solidFill>
                  <a:srgbClr val="000000"/>
                </a:solidFill>
                <a:latin typeface="Arial" panose="020B0604020202020204" pitchFamily="34" charset="0"/>
              </a:rPr>
              <a:t>مشروع الشهادة المزدوجة لتمكين الطلبة من مزاولة مسارين دراسيين في بعض التخصصات المتقاربة وذلك خلال السنة الجامعية الواحدة؛ ما سيسمح من توسيع فرص العمل لخريجي المؤسسات الجامعية بدءً من الموسم الجامعي 2024/2023؛</a:t>
            </a:r>
          </a:p>
          <a:p>
            <a:pPr marL="0" indent="0" algn="just" rtl="1">
              <a:spcBef>
                <a:spcPts val="0"/>
              </a:spcBef>
            </a:pPr>
            <a:r>
              <a:rPr lang="ar-DZ" b="1" kern="0" dirty="0">
                <a:solidFill>
                  <a:srgbClr val="000000"/>
                </a:solidFill>
                <a:latin typeface="Arial" panose="020B0604020202020204" pitchFamily="34" charset="0"/>
              </a:rPr>
              <a:t>اعتماد شهادة خمس نجوم بدءً من الموسم الجامعي 2023/2022.</a:t>
            </a:r>
          </a:p>
          <a:p>
            <a:pPr marL="0" indent="0" algn="just" rtl="1">
              <a:spcBef>
                <a:spcPts val="0"/>
              </a:spcBef>
            </a:pPr>
            <a:endParaRPr lang="ar-DZ" b="1" kern="0" dirty="0">
              <a:solidFill>
                <a:srgbClr val="000000"/>
              </a:solidFill>
              <a:latin typeface="Arial" panose="020B0604020202020204" pitchFamily="34" charset="0"/>
            </a:endParaRPr>
          </a:p>
          <a:p>
            <a:pPr marL="0" indent="0" algn="just" rtl="1">
              <a:spcBef>
                <a:spcPts val="0"/>
              </a:spcBef>
            </a:pPr>
            <a:endParaRPr lang="fr-FR" b="1" kern="0" dirty="0">
              <a:solidFill>
                <a:srgbClr val="000000"/>
              </a:solidFill>
              <a:latin typeface="Arial" panose="020B0604020202020204" pitchFamily="34" charset="0"/>
            </a:endParaRPr>
          </a:p>
          <a:p>
            <a:pPr marL="0" indent="0" algn="just" rtl="1">
              <a:spcBef>
                <a:spcPts val="0"/>
              </a:spcBef>
            </a:pPr>
            <a:endParaRPr lang="ar-DZ" sz="1800" b="1" kern="0" dirty="0">
              <a:solidFill>
                <a:srgbClr val="000000"/>
              </a:solidFill>
              <a:effectLst/>
              <a:latin typeface="Arial" panose="020B0604020202020204" pitchFamily="34" charset="0"/>
              <a:ea typeface="Times New Roman" panose="02020603050405020304" pitchFamily="18" charset="0"/>
            </a:endParaRPr>
          </a:p>
          <a:p>
            <a:pPr marL="0" indent="0" algn="just" rtl="1">
              <a:spcBef>
                <a:spcPts val="0"/>
              </a:spcBef>
            </a:pPr>
            <a:endParaRPr lang="fr-FR" dirty="0"/>
          </a:p>
        </p:txBody>
      </p:sp>
      <p:sp>
        <p:nvSpPr>
          <p:cNvPr id="4" name="Espace réservé du pied de page 3">
            <a:extLst>
              <a:ext uri="{FF2B5EF4-FFF2-40B4-BE49-F238E27FC236}">
                <a16:creationId xmlns:a16="http://schemas.microsoft.com/office/drawing/2014/main" xmlns="" id="{A2EA4B43-EFEB-D815-B8F5-700AEBF0E955}"/>
              </a:ext>
            </a:extLst>
          </p:cNvPr>
          <p:cNvSpPr>
            <a:spLocks noGrp="1"/>
          </p:cNvSpPr>
          <p:nvPr>
            <p:ph type="ftr" sz="quarter" idx="11"/>
          </p:nvPr>
        </p:nvSpPr>
        <p:spPr/>
        <p:txBody>
          <a:bodyPr/>
          <a:lstStyle/>
          <a:p>
            <a:pPr algn="ctr"/>
            <a:r>
              <a:rPr lang="ar-DZ"/>
              <a:t>خلية اتصال ثانوية –جامعة                    جامعة أدرار                              </a:t>
            </a:r>
            <a:endParaRPr lang="fr-FR" dirty="0"/>
          </a:p>
        </p:txBody>
      </p:sp>
      <p:sp>
        <p:nvSpPr>
          <p:cNvPr id="5" name="Espace réservé du numéro de diapositive 4">
            <a:extLst>
              <a:ext uri="{FF2B5EF4-FFF2-40B4-BE49-F238E27FC236}">
                <a16:creationId xmlns:a16="http://schemas.microsoft.com/office/drawing/2014/main" xmlns="" id="{D322A168-0B8D-942F-4FDF-7EDB5A0761FB}"/>
              </a:ext>
            </a:extLst>
          </p:cNvPr>
          <p:cNvSpPr>
            <a:spLocks noGrp="1"/>
          </p:cNvSpPr>
          <p:nvPr>
            <p:ph type="sldNum" sz="quarter" idx="12"/>
          </p:nvPr>
        </p:nvSpPr>
        <p:spPr/>
        <p:txBody>
          <a:bodyPr/>
          <a:lstStyle/>
          <a:p>
            <a:fld id="{DCD455ED-B2AE-4D1C-8EDE-5C13CD1B5D94}" type="slidenum">
              <a:rPr lang="fr-FR" smtClean="0"/>
              <a:pPr/>
              <a:t>21</a:t>
            </a:fld>
            <a:endParaRPr lang="fr-FR"/>
          </a:p>
        </p:txBody>
      </p:sp>
      <p:pic>
        <p:nvPicPr>
          <p:cNvPr id="6" name="Image 5">
            <a:extLst>
              <a:ext uri="{FF2B5EF4-FFF2-40B4-BE49-F238E27FC236}">
                <a16:creationId xmlns:a16="http://schemas.microsoft.com/office/drawing/2014/main" xmlns="" id="{A4D5BE7C-C817-60D1-F30C-6DE5B18F16D0}"/>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90901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B422FB-C3F5-7849-40C3-C89B64D4A8DA}"/>
              </a:ext>
            </a:extLst>
          </p:cNvPr>
          <p:cNvSpPr>
            <a:spLocks noGrp="1"/>
          </p:cNvSpPr>
          <p:nvPr>
            <p:ph type="title"/>
          </p:nvPr>
        </p:nvSpPr>
        <p:spPr>
          <a:xfrm>
            <a:off x="1587062" y="1437420"/>
            <a:ext cx="9488453" cy="843324"/>
          </a:xfrm>
        </p:spPr>
        <p:txBody>
          <a:bodyPr>
            <a:normAutofit fontScale="90000"/>
          </a:bodyPr>
          <a:lstStyle/>
          <a:p>
            <a:pPr algn="ctr"/>
            <a:r>
              <a:rPr lang="ar-DZ" sz="4400" b="1" dirty="0">
                <a:highlight>
                  <a:srgbClr val="FF00FF"/>
                </a:highlight>
              </a:rPr>
              <a:t>أيها الناجح في امتحان شهادة البكالوريا</a:t>
            </a:r>
            <a:endParaRPr lang="fr-FR" sz="4400" b="1" dirty="0">
              <a:highlight>
                <a:srgbClr val="FF00FF"/>
              </a:highlight>
            </a:endParaRPr>
          </a:p>
        </p:txBody>
      </p:sp>
      <p:sp>
        <p:nvSpPr>
          <p:cNvPr id="3" name="Espace réservé du contenu 2">
            <a:extLst>
              <a:ext uri="{FF2B5EF4-FFF2-40B4-BE49-F238E27FC236}">
                <a16:creationId xmlns:a16="http://schemas.microsoft.com/office/drawing/2014/main" xmlns="" id="{9319BC4B-84BF-4358-FEAC-B212B31079FC}"/>
              </a:ext>
            </a:extLst>
          </p:cNvPr>
          <p:cNvSpPr>
            <a:spLocks noGrp="1"/>
          </p:cNvSpPr>
          <p:nvPr>
            <p:ph idx="1"/>
          </p:nvPr>
        </p:nvSpPr>
        <p:spPr>
          <a:xfrm>
            <a:off x="788276" y="2669628"/>
            <a:ext cx="10716336" cy="3241594"/>
          </a:xfrm>
        </p:spPr>
        <p:txBody>
          <a:bodyPr>
            <a:normAutofit lnSpcReduction="10000"/>
          </a:bodyPr>
          <a:lstStyle/>
          <a:p>
            <a:pPr marL="0" indent="0" algn="ctr" rtl="1">
              <a:buNone/>
            </a:pPr>
            <a:r>
              <a:rPr lang="ar-DZ" sz="6600" b="1" dirty="0">
                <a:highlight>
                  <a:srgbClr val="00FFFF"/>
                </a:highlight>
              </a:rPr>
              <a:t>مرحباً بك في جامعتك:</a:t>
            </a:r>
          </a:p>
          <a:p>
            <a:pPr marL="0" indent="0" algn="ctr" rtl="1">
              <a:buNone/>
            </a:pPr>
            <a:endParaRPr lang="ar-DZ" sz="6600" b="1" dirty="0">
              <a:highlight>
                <a:srgbClr val="00FFFF"/>
              </a:highlight>
            </a:endParaRPr>
          </a:p>
          <a:p>
            <a:pPr marL="0" indent="0" algn="ctr" rtl="1">
              <a:buNone/>
            </a:pPr>
            <a:r>
              <a:rPr lang="ar-DZ" sz="6600" b="1" dirty="0">
                <a:highlight>
                  <a:srgbClr val="00FFFF"/>
                </a:highlight>
              </a:rPr>
              <a:t>جامعة أدرار</a:t>
            </a:r>
            <a:endParaRPr lang="fr-FR" sz="6600" b="1" dirty="0">
              <a:highlight>
                <a:srgbClr val="00FFFF"/>
              </a:highlight>
            </a:endParaRPr>
          </a:p>
        </p:txBody>
      </p:sp>
      <p:sp>
        <p:nvSpPr>
          <p:cNvPr id="4" name="Espace réservé du pied de page 3">
            <a:extLst>
              <a:ext uri="{FF2B5EF4-FFF2-40B4-BE49-F238E27FC236}">
                <a16:creationId xmlns:a16="http://schemas.microsoft.com/office/drawing/2014/main" xmlns="" id="{8EFB5CA1-2ADD-D192-125D-463230B9FCA5}"/>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6B52FCB1-0BAD-C672-FF9A-4624BB02BFC0}"/>
              </a:ext>
            </a:extLst>
          </p:cNvPr>
          <p:cNvSpPr>
            <a:spLocks noGrp="1"/>
          </p:cNvSpPr>
          <p:nvPr>
            <p:ph type="sldNum" sz="quarter" idx="12"/>
          </p:nvPr>
        </p:nvSpPr>
        <p:spPr/>
        <p:txBody>
          <a:bodyPr/>
          <a:lstStyle/>
          <a:p>
            <a:fld id="{DCD455ED-B2AE-4D1C-8EDE-5C13CD1B5D94}" type="slidenum">
              <a:rPr lang="fr-FR" smtClean="0"/>
              <a:pPr/>
              <a:t>22</a:t>
            </a:fld>
            <a:endParaRPr lang="fr-FR"/>
          </a:p>
        </p:txBody>
      </p:sp>
      <p:pic>
        <p:nvPicPr>
          <p:cNvPr id="6" name="Image 5">
            <a:extLst>
              <a:ext uri="{FF2B5EF4-FFF2-40B4-BE49-F238E27FC236}">
                <a16:creationId xmlns:a16="http://schemas.microsoft.com/office/drawing/2014/main" xmlns="" id="{CA61DC17-A916-B911-971C-223D13D04F4D}"/>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9413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53C402-7231-0D82-FA26-A5CB1EF445E1}"/>
              </a:ext>
            </a:extLst>
          </p:cNvPr>
          <p:cNvSpPr>
            <a:spLocks noGrp="1"/>
          </p:cNvSpPr>
          <p:nvPr>
            <p:ph type="title"/>
          </p:nvPr>
        </p:nvSpPr>
        <p:spPr/>
        <p:txBody>
          <a:bodyPr>
            <a:normAutofit/>
          </a:bodyPr>
          <a:lstStyle/>
          <a:p>
            <a:pPr algn="ctr"/>
            <a:r>
              <a:rPr lang="ar-DZ" sz="4800" b="1" dirty="0"/>
              <a:t>جامعة أدرار تاريخياً</a:t>
            </a:r>
            <a:endParaRPr lang="fr-FR" sz="4800" b="1" dirty="0"/>
          </a:p>
        </p:txBody>
      </p:sp>
      <p:sp>
        <p:nvSpPr>
          <p:cNvPr id="3" name="Espace réservé du contenu 2">
            <a:extLst>
              <a:ext uri="{FF2B5EF4-FFF2-40B4-BE49-F238E27FC236}">
                <a16:creationId xmlns:a16="http://schemas.microsoft.com/office/drawing/2014/main" xmlns="" id="{8DDFF79C-43AE-5BA5-B8C6-C50613A2B16D}"/>
              </a:ext>
            </a:extLst>
          </p:cNvPr>
          <p:cNvSpPr>
            <a:spLocks noGrp="1"/>
          </p:cNvSpPr>
          <p:nvPr>
            <p:ph idx="1"/>
          </p:nvPr>
        </p:nvSpPr>
        <p:spPr>
          <a:xfrm>
            <a:off x="819807" y="2133600"/>
            <a:ext cx="10684805" cy="3777622"/>
          </a:xfrm>
        </p:spPr>
        <p:txBody>
          <a:bodyPr/>
          <a:lstStyle/>
          <a:p>
            <a:pPr marL="0" indent="468000" algn="just" rtl="1">
              <a:lnSpc>
                <a:spcPct val="200000"/>
              </a:lnSpc>
              <a:spcBef>
                <a:spcPts val="0"/>
              </a:spcBef>
            </a:pPr>
            <a:r>
              <a:rPr lang="ar-DZ" b="1" dirty="0">
                <a:cs typeface="Simplified Arabic" panose="02020603050405020304" pitchFamily="18" charset="-78"/>
              </a:rPr>
              <a:t>المعهد الوطني للتعليم العالي في العلوم الإسلامية: مرسوم رقم 86-118 مؤرخ في 1986/05/06</a:t>
            </a:r>
          </a:p>
          <a:p>
            <a:pPr marL="0" indent="468000" algn="just" rtl="1">
              <a:lnSpc>
                <a:spcPct val="200000"/>
              </a:lnSpc>
              <a:spcBef>
                <a:spcPts val="0"/>
              </a:spcBef>
            </a:pPr>
            <a:r>
              <a:rPr lang="ar-DZ" b="1" dirty="0">
                <a:cs typeface="Simplified Arabic" panose="02020603050405020304" pitchFamily="18" charset="-78"/>
              </a:rPr>
              <a:t>المعهد الوطني العالي للشريعة: مرسوم رقم 86-175 مؤرخ في 1986/08/05 (تعديل: تغيير الاسم)</a:t>
            </a:r>
          </a:p>
          <a:p>
            <a:pPr marL="0" indent="468000" algn="just" rtl="1">
              <a:lnSpc>
                <a:spcPct val="200000"/>
              </a:lnSpc>
              <a:spcBef>
                <a:spcPts val="0"/>
              </a:spcBef>
            </a:pPr>
            <a:r>
              <a:rPr lang="ar-DZ" b="1" dirty="0">
                <a:cs typeface="Simplified Arabic" panose="02020603050405020304" pitchFamily="18" charset="-78"/>
              </a:rPr>
              <a:t>جامعة أدرار: مرسوم رقم 01-269 مؤرخ في 2001/09/18 (3 كليات)</a:t>
            </a:r>
          </a:p>
          <a:p>
            <a:pPr marL="0" indent="468000" algn="just" rtl="1">
              <a:lnSpc>
                <a:spcPct val="200000"/>
              </a:lnSpc>
              <a:spcBef>
                <a:spcPts val="0"/>
              </a:spcBef>
            </a:pPr>
            <a:r>
              <a:rPr lang="ar-DZ" b="1" dirty="0">
                <a:cs typeface="Simplified Arabic" panose="02020603050405020304" pitchFamily="18" charset="-78"/>
              </a:rPr>
              <a:t>جامعة أدرار: مرسوم رقم 04-259 مؤرخ في 2004/08/29 (تعديل مواد)</a:t>
            </a:r>
          </a:p>
          <a:p>
            <a:pPr marL="0" indent="468000" algn="just" rtl="1">
              <a:lnSpc>
                <a:spcPct val="200000"/>
              </a:lnSpc>
              <a:spcBef>
                <a:spcPts val="0"/>
              </a:spcBef>
            </a:pPr>
            <a:r>
              <a:rPr lang="ar-DZ" b="1" dirty="0">
                <a:cs typeface="Simplified Arabic" panose="02020603050405020304" pitchFamily="18" charset="-78"/>
              </a:rPr>
              <a:t>جامعة أدرار: مرسوم رقم 12-302 مؤرخ في 2012/08/04 (تعديل: 5 كليات)</a:t>
            </a:r>
          </a:p>
          <a:p>
            <a:pPr marL="0" indent="468000" algn="just" rtl="1">
              <a:lnSpc>
                <a:spcPct val="200000"/>
              </a:lnSpc>
              <a:spcBef>
                <a:spcPts val="0"/>
              </a:spcBef>
            </a:pPr>
            <a:r>
              <a:rPr lang="ar-DZ" b="1" dirty="0">
                <a:cs typeface="Simplified Arabic" panose="02020603050405020304" pitchFamily="18" charset="-78"/>
              </a:rPr>
              <a:t>جامعة أدرار: مرسوم رقم 22-389 مؤرخ في 2022/11/21 (تعديل: 8 كليات)</a:t>
            </a:r>
            <a:endParaRPr lang="fr-FR" b="1" dirty="0">
              <a:cs typeface="Simplified Arabic" panose="02020603050405020304" pitchFamily="18" charset="-78"/>
            </a:endParaRPr>
          </a:p>
        </p:txBody>
      </p:sp>
      <p:sp>
        <p:nvSpPr>
          <p:cNvPr id="4" name="Espace réservé du pied de page 3">
            <a:extLst>
              <a:ext uri="{FF2B5EF4-FFF2-40B4-BE49-F238E27FC236}">
                <a16:creationId xmlns:a16="http://schemas.microsoft.com/office/drawing/2014/main" xmlns="" id="{B2210CEC-2F6B-F705-9DFC-ED3AE1D8647C}"/>
              </a:ext>
            </a:extLst>
          </p:cNvPr>
          <p:cNvSpPr>
            <a:spLocks noGrp="1"/>
          </p:cNvSpPr>
          <p:nvPr>
            <p:ph type="ftr" sz="quarter" idx="11"/>
          </p:nvPr>
        </p:nvSpPr>
        <p:spPr/>
        <p:txBody>
          <a:bodyPr/>
          <a:lstStyle/>
          <a:p>
            <a:r>
              <a:rPr lang="ar-DZ"/>
              <a:t>خلية اتصال ثانوية –جامعة                    جامعة أدرار                              </a:t>
            </a:r>
            <a:endParaRPr lang="fr-FR"/>
          </a:p>
        </p:txBody>
      </p:sp>
      <p:sp>
        <p:nvSpPr>
          <p:cNvPr id="5" name="Espace réservé du numéro de diapositive 4">
            <a:extLst>
              <a:ext uri="{FF2B5EF4-FFF2-40B4-BE49-F238E27FC236}">
                <a16:creationId xmlns:a16="http://schemas.microsoft.com/office/drawing/2014/main" xmlns="" id="{62D53CD3-D582-421D-D18D-B129D7A783F1}"/>
              </a:ext>
            </a:extLst>
          </p:cNvPr>
          <p:cNvSpPr>
            <a:spLocks noGrp="1"/>
          </p:cNvSpPr>
          <p:nvPr>
            <p:ph type="sldNum" sz="quarter" idx="12"/>
          </p:nvPr>
        </p:nvSpPr>
        <p:spPr/>
        <p:txBody>
          <a:bodyPr/>
          <a:lstStyle/>
          <a:p>
            <a:fld id="{DCD455ED-B2AE-4D1C-8EDE-5C13CD1B5D94}" type="slidenum">
              <a:rPr lang="fr-FR" smtClean="0"/>
              <a:pPr/>
              <a:t>23</a:t>
            </a:fld>
            <a:endParaRPr lang="fr-FR"/>
          </a:p>
        </p:txBody>
      </p:sp>
      <p:pic>
        <p:nvPicPr>
          <p:cNvPr id="6" name="Image 5">
            <a:extLst>
              <a:ext uri="{FF2B5EF4-FFF2-40B4-BE49-F238E27FC236}">
                <a16:creationId xmlns:a16="http://schemas.microsoft.com/office/drawing/2014/main" xmlns="" id="{AA228933-49B9-2ED7-4DCD-BA9C32873590}"/>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42733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C49690-404C-8A54-7933-448888439F91}"/>
              </a:ext>
            </a:extLst>
          </p:cNvPr>
          <p:cNvSpPr>
            <a:spLocks noGrp="1"/>
          </p:cNvSpPr>
          <p:nvPr>
            <p:ph type="title"/>
          </p:nvPr>
        </p:nvSpPr>
        <p:spPr/>
        <p:txBody>
          <a:bodyPr>
            <a:normAutofit fontScale="90000"/>
          </a:bodyPr>
          <a:lstStyle/>
          <a:p>
            <a:pPr algn="ctr" rtl="1">
              <a:lnSpc>
                <a:spcPct val="100000"/>
              </a:lnSpc>
            </a:pPr>
            <a:r>
              <a:rPr lang="ar-SA" sz="5300" b="1" dirty="0">
                <a:effectLst/>
                <a:latin typeface="Simplified Arabic" panose="02020603050405020304" pitchFamily="18" charset="-78"/>
                <a:ea typeface="Calibri" panose="020F0502020204030204" pitchFamily="34" charset="0"/>
                <a:cs typeface="AdvertisingMedium"/>
              </a:rPr>
              <a:t>رسالة جامعة أدرار وأهدافها</a:t>
            </a:r>
            <a:r>
              <a:rPr lang="fr-FR" sz="1800" dirty="0">
                <a:effectLst/>
                <a:latin typeface="Calibri" panose="020F0502020204030204" pitchFamily="34" charset="0"/>
                <a:ea typeface="Calibri" panose="020F0502020204030204" pitchFamily="34" charset="0"/>
                <a:cs typeface="Arial" panose="020B0604020202020204" pitchFamily="34" charset="0"/>
              </a:rPr>
              <a:t/>
            </a:r>
            <a:br>
              <a:rPr lang="fr-FR" sz="1800" dirty="0">
                <a:effectLst/>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xmlns="" id="{33294242-8ABD-A2B5-786E-6A8E9C83E6C7}"/>
              </a:ext>
            </a:extLst>
          </p:cNvPr>
          <p:cNvSpPr>
            <a:spLocks noGrp="1"/>
          </p:cNvSpPr>
          <p:nvPr>
            <p:ph idx="1"/>
          </p:nvPr>
        </p:nvSpPr>
        <p:spPr>
          <a:xfrm>
            <a:off x="893379" y="2133600"/>
            <a:ext cx="10611233" cy="3777622"/>
          </a:xfrm>
        </p:spPr>
        <p:txBody>
          <a:bodyPr>
            <a:normAutofit fontScale="55000" lnSpcReduction="20000"/>
          </a:bodyPr>
          <a:lstStyle/>
          <a:p>
            <a:pPr indent="0" algn="just" rtl="1">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Arial" panose="020B0604020202020204" pitchFamily="34" charset="0"/>
              </a:rPr>
              <a:t> </a:t>
            </a:r>
            <a:r>
              <a:rPr lang="ar-SA" sz="2900" b="1" dirty="0">
                <a:effectLst/>
                <a:latin typeface="Calibri" panose="020F0502020204030204" pitchFamily="34" charset="0"/>
                <a:ea typeface="Calibri" panose="020F0502020204030204" pitchFamily="34" charset="0"/>
                <a:cs typeface="Times New Roman" panose="02020603050405020304" pitchFamily="18" charset="0"/>
              </a:rPr>
              <a:t>تسعى جامعة أدرار تحت شعار "نسعى نحو التميز" إلى تحقيق جملة من الأهداف التي احتوتها </a:t>
            </a:r>
            <a:r>
              <a:rPr lang="ar-DZ" sz="2900" b="1" dirty="0">
                <a:effectLst/>
                <a:latin typeface="Calibri" panose="020F0502020204030204" pitchFamily="34" charset="0"/>
                <a:ea typeface="Calibri" panose="020F0502020204030204" pitchFamily="34" charset="0"/>
                <a:cs typeface="Times New Roman" panose="02020603050405020304" pitchFamily="18" charset="0"/>
              </a:rPr>
              <a:t>ا</a:t>
            </a:r>
            <a:r>
              <a:rPr lang="ar-SA" sz="2900" b="1" dirty="0">
                <a:effectLst/>
                <a:latin typeface="Calibri" panose="020F0502020204030204" pitchFamily="34" charset="0"/>
                <a:ea typeface="Calibri" panose="020F0502020204030204" pitchFamily="34" charset="0"/>
                <a:cs typeface="Times New Roman" panose="02020603050405020304" pitchFamily="18" charset="0"/>
              </a:rPr>
              <a:t>إستراتيجية تطوير التعليم العالي المسطرة في ظل إصلاح منظومة التعليم العالي والبحث العلمي في الجزائر، ومن أهمها:</a:t>
            </a:r>
            <a:endParaRPr lang="fr-FR" sz="29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70000"/>
              </a:lnSpc>
              <a:spcAft>
                <a:spcPts val="500"/>
              </a:spcAft>
              <a:buFont typeface="Wingdings" panose="05000000000000000000" pitchFamily="2" charset="2"/>
              <a:buChar char=""/>
            </a:pPr>
            <a:r>
              <a:rPr lang="ar-SA" sz="2900" b="1" dirty="0">
                <a:effectLst/>
                <a:latin typeface="Calibri" panose="020F0502020204030204" pitchFamily="34" charset="0"/>
                <a:ea typeface="Calibri" panose="020F0502020204030204" pitchFamily="34" charset="0"/>
                <a:cs typeface="Times New Roman" panose="02020603050405020304" pitchFamily="18" charset="0"/>
              </a:rPr>
              <a:t>تلبية احتياجات التكوين وفقاً لمتطلبات سوق العمل والتنمية محلياً، وطنياً، إفريقياً ودولياً.</a:t>
            </a:r>
            <a:endParaRPr lang="fr-FR" sz="29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70000"/>
              </a:lnSpc>
              <a:spcAft>
                <a:spcPts val="500"/>
              </a:spcAft>
              <a:buFont typeface="Wingdings" panose="05000000000000000000" pitchFamily="2" charset="2"/>
              <a:buChar char=""/>
            </a:pPr>
            <a:r>
              <a:rPr lang="ar-SA" sz="2900" b="1" dirty="0">
                <a:effectLst/>
                <a:latin typeface="Calibri" panose="020F0502020204030204" pitchFamily="34" charset="0"/>
                <a:ea typeface="Calibri" panose="020F0502020204030204" pitchFamily="34" charset="0"/>
                <a:cs typeface="Times New Roman" panose="02020603050405020304" pitchFamily="18" charset="0"/>
              </a:rPr>
              <a:t>تشجيع الإنتاج العلمي وتثمين نتائجه، والارتقاء النوعي والكمي بمستوى التعليم والتكوين والبحث العلمي في الجامعة.</a:t>
            </a:r>
            <a:endParaRPr lang="fr-FR" sz="29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70000"/>
              </a:lnSpc>
              <a:spcAft>
                <a:spcPts val="500"/>
              </a:spcAft>
              <a:buFont typeface="Wingdings" panose="05000000000000000000" pitchFamily="2" charset="2"/>
              <a:buChar char=""/>
            </a:pPr>
            <a:r>
              <a:rPr lang="ar-SA" sz="2900" b="1" dirty="0">
                <a:effectLst/>
                <a:latin typeface="Calibri" panose="020F0502020204030204" pitchFamily="34" charset="0"/>
                <a:ea typeface="Calibri" panose="020F0502020204030204" pitchFamily="34" charset="0"/>
                <a:cs typeface="Times New Roman" panose="02020603050405020304" pitchFamily="18" charset="0"/>
              </a:rPr>
              <a:t>مواكبة الجامعة للمستجدات العلمية والتكنولوجية على المستوى المحلي والوطني والإفريقي والعالمي.</a:t>
            </a:r>
            <a:endParaRPr lang="fr-FR" sz="29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70000"/>
              </a:lnSpc>
              <a:spcAft>
                <a:spcPts val="500"/>
              </a:spcAft>
              <a:buFont typeface="Wingdings" panose="05000000000000000000" pitchFamily="2" charset="2"/>
              <a:buChar char=""/>
            </a:pPr>
            <a:r>
              <a:rPr lang="ar-SA" sz="2900" b="1" dirty="0">
                <a:effectLst/>
                <a:latin typeface="Calibri" panose="020F0502020204030204" pitchFamily="34" charset="0"/>
                <a:ea typeface="Calibri" panose="020F0502020204030204" pitchFamily="34" charset="0"/>
                <a:cs typeface="Times New Roman" panose="02020603050405020304" pitchFamily="18" charset="0"/>
              </a:rPr>
              <a:t> انفتاح الجامعة على المحيط </a:t>
            </a:r>
            <a:r>
              <a:rPr lang="ar-SA" sz="2900" b="1" dirty="0" err="1">
                <a:effectLst/>
                <a:latin typeface="Calibri" panose="020F0502020204030204" pitchFamily="34" charset="0"/>
                <a:ea typeface="Calibri" panose="020F0502020204030204" pitchFamily="34" charset="0"/>
                <a:cs typeface="Times New Roman" panose="02020603050405020304" pitchFamily="18" charset="0"/>
              </a:rPr>
              <a:t>السوسيو</a:t>
            </a:r>
            <a:r>
              <a:rPr lang="ar-SA" sz="2900" b="1" dirty="0">
                <a:effectLst/>
                <a:latin typeface="Calibri" panose="020F0502020204030204" pitchFamily="34" charset="0"/>
                <a:ea typeface="Calibri" panose="020F0502020204030204" pitchFamily="34" charset="0"/>
                <a:cs typeface="Times New Roman" panose="02020603050405020304" pitchFamily="18" charset="0"/>
              </a:rPr>
              <a:t> اقتصادي والمهني  لغرض الإسهام في تحقيق الاستراتيجية التنموية الوطنية الشاملة.</a:t>
            </a:r>
            <a:endParaRPr lang="fr-FR" sz="29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70000"/>
              </a:lnSpc>
              <a:spcAft>
                <a:spcPts val="500"/>
              </a:spcAft>
              <a:buFont typeface="Wingdings" panose="05000000000000000000" pitchFamily="2" charset="2"/>
              <a:buChar char=""/>
            </a:pPr>
            <a:r>
              <a:rPr lang="ar-DZ" sz="2900" b="1" dirty="0">
                <a:effectLst/>
                <a:latin typeface="Calibri" panose="020F0502020204030204" pitchFamily="34" charset="0"/>
                <a:ea typeface="Calibri" panose="020F0502020204030204" pitchFamily="34" charset="0"/>
                <a:cs typeface="Times New Roman" panose="02020603050405020304" pitchFamily="18" charset="0"/>
              </a:rPr>
              <a:t>انفتاح الجامعة وطنياً ودولياً، وذلك من خلال إقامة</a:t>
            </a:r>
            <a:r>
              <a:rPr lang="ar-SA" sz="2900" b="1" dirty="0">
                <a:effectLst/>
                <a:latin typeface="Calibri" panose="020F0502020204030204" pitchFamily="34" charset="0"/>
                <a:ea typeface="Calibri" panose="020F0502020204030204" pitchFamily="34" charset="0"/>
                <a:cs typeface="Times New Roman" panose="02020603050405020304" pitchFamily="18" charset="0"/>
              </a:rPr>
              <a:t> علاقات تعاون وتبادل علمي حقيقي مع مختلف الجامعات وهيئات البحث العلمي وطنياً، إقليمياً ودولياً.</a:t>
            </a:r>
            <a:endParaRPr lang="fr-FR" sz="4500" b="1" dirty="0"/>
          </a:p>
        </p:txBody>
      </p:sp>
      <p:sp>
        <p:nvSpPr>
          <p:cNvPr id="5" name="Espace réservé du pied de page 4">
            <a:extLst>
              <a:ext uri="{FF2B5EF4-FFF2-40B4-BE49-F238E27FC236}">
                <a16:creationId xmlns:a16="http://schemas.microsoft.com/office/drawing/2014/main" xmlns="" id="{D6AD2386-2AC6-D60E-5ABD-940C3997D1BB}"/>
              </a:ext>
            </a:extLst>
          </p:cNvPr>
          <p:cNvSpPr>
            <a:spLocks noGrp="1"/>
          </p:cNvSpPr>
          <p:nvPr>
            <p:ph type="ftr" sz="quarter" idx="11"/>
          </p:nvPr>
        </p:nvSpPr>
        <p:spPr>
          <a:xfrm>
            <a:off x="1669774" y="6356350"/>
            <a:ext cx="9647583"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DF1D2C94-C922-FE9F-CF89-1C72E4C09C85}"/>
              </a:ext>
            </a:extLst>
          </p:cNvPr>
          <p:cNvSpPr>
            <a:spLocks noGrp="1"/>
          </p:cNvSpPr>
          <p:nvPr>
            <p:ph type="sldNum" sz="quarter" idx="12"/>
          </p:nvPr>
        </p:nvSpPr>
        <p:spPr/>
        <p:txBody>
          <a:bodyPr/>
          <a:lstStyle/>
          <a:p>
            <a:fld id="{DCD455ED-B2AE-4D1C-8EDE-5C13CD1B5D94}" type="slidenum">
              <a:rPr lang="fr-FR" smtClean="0"/>
              <a:pPr/>
              <a:t>24</a:t>
            </a:fld>
            <a:endParaRPr lang="fr-FR"/>
          </a:p>
        </p:txBody>
      </p:sp>
      <p:pic>
        <p:nvPicPr>
          <p:cNvPr id="4" name="Image 3">
            <a:extLst>
              <a:ext uri="{FF2B5EF4-FFF2-40B4-BE49-F238E27FC236}">
                <a16:creationId xmlns:a16="http://schemas.microsoft.com/office/drawing/2014/main" xmlns="" id="{184563F5-4AA1-817E-9F0C-D706F1503177}"/>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62619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B148314-82D1-F24F-FC89-F4D4FD712CA1}"/>
              </a:ext>
            </a:extLst>
          </p:cNvPr>
          <p:cNvSpPr>
            <a:spLocks noGrp="1"/>
          </p:cNvSpPr>
          <p:nvPr>
            <p:ph type="title"/>
          </p:nvPr>
        </p:nvSpPr>
        <p:spPr>
          <a:xfrm>
            <a:off x="1624085" y="624110"/>
            <a:ext cx="9880528" cy="528797"/>
          </a:xfrm>
        </p:spPr>
        <p:txBody>
          <a:bodyPr>
            <a:normAutofit/>
          </a:bodyPr>
          <a:lstStyle/>
          <a:p>
            <a:pPr algn="ctr" rtl="1"/>
            <a:r>
              <a:rPr lang="ar-DZ" sz="2400" b="1" dirty="0">
                <a:highlight>
                  <a:srgbClr val="00FF00"/>
                </a:highlight>
              </a:rPr>
              <a:t>جديد جامعة أدرار وفقاً للمنشور رقم 01 مؤرخ في 04 جويلية 2023</a:t>
            </a:r>
            <a:endParaRPr lang="fr-FR" sz="2400" dirty="0"/>
          </a:p>
        </p:txBody>
      </p:sp>
      <p:graphicFrame>
        <p:nvGraphicFramePr>
          <p:cNvPr id="6" name="Espace réservé du contenu 5">
            <a:extLst>
              <a:ext uri="{FF2B5EF4-FFF2-40B4-BE49-F238E27FC236}">
                <a16:creationId xmlns:a16="http://schemas.microsoft.com/office/drawing/2014/main" xmlns="" id="{4FCE0EAF-B9C0-C4AF-4728-3455678882F6}"/>
              </a:ext>
            </a:extLst>
          </p:cNvPr>
          <p:cNvGraphicFramePr>
            <a:graphicFrameLocks noGrp="1"/>
          </p:cNvGraphicFramePr>
          <p:nvPr>
            <p:ph idx="1"/>
            <p:extLst>
              <p:ext uri="{D42A27DB-BD31-4B8C-83A1-F6EECF244321}">
                <p14:modId xmlns:p14="http://schemas.microsoft.com/office/powerpoint/2010/main" xmlns="" val="2554654568"/>
              </p:ext>
            </p:extLst>
          </p:nvPr>
        </p:nvGraphicFramePr>
        <p:xfrm>
          <a:off x="1030016" y="1471390"/>
          <a:ext cx="9826895" cy="2636585"/>
        </p:xfrm>
        <a:graphic>
          <a:graphicData uri="http://schemas.openxmlformats.org/drawingml/2006/table">
            <a:tbl>
              <a:tblPr rtl="1" firstRow="1" firstCol="1" bandRow="1">
                <a:tableStyleId>{5C22544A-7EE6-4342-B048-85BDC9FD1C3A}</a:tableStyleId>
              </a:tblPr>
              <a:tblGrid>
                <a:gridCol w="1600426">
                  <a:extLst>
                    <a:ext uri="{9D8B030D-6E8A-4147-A177-3AD203B41FA5}">
                      <a16:colId xmlns:a16="http://schemas.microsoft.com/office/drawing/2014/main" xmlns="" val="1643970903"/>
                    </a:ext>
                  </a:extLst>
                </a:gridCol>
                <a:gridCol w="1600426">
                  <a:extLst>
                    <a:ext uri="{9D8B030D-6E8A-4147-A177-3AD203B41FA5}">
                      <a16:colId xmlns:a16="http://schemas.microsoft.com/office/drawing/2014/main" xmlns="" val="4182736620"/>
                    </a:ext>
                  </a:extLst>
                </a:gridCol>
                <a:gridCol w="1600426">
                  <a:extLst>
                    <a:ext uri="{9D8B030D-6E8A-4147-A177-3AD203B41FA5}">
                      <a16:colId xmlns:a16="http://schemas.microsoft.com/office/drawing/2014/main" xmlns="" val="2002563005"/>
                    </a:ext>
                  </a:extLst>
                </a:gridCol>
                <a:gridCol w="1600426">
                  <a:extLst>
                    <a:ext uri="{9D8B030D-6E8A-4147-A177-3AD203B41FA5}">
                      <a16:colId xmlns:a16="http://schemas.microsoft.com/office/drawing/2014/main" xmlns="" val="4187741417"/>
                    </a:ext>
                  </a:extLst>
                </a:gridCol>
                <a:gridCol w="1600426">
                  <a:extLst>
                    <a:ext uri="{9D8B030D-6E8A-4147-A177-3AD203B41FA5}">
                      <a16:colId xmlns:a16="http://schemas.microsoft.com/office/drawing/2014/main" xmlns="" val="1641312178"/>
                    </a:ext>
                  </a:extLst>
                </a:gridCol>
                <a:gridCol w="1824765">
                  <a:extLst>
                    <a:ext uri="{9D8B030D-6E8A-4147-A177-3AD203B41FA5}">
                      <a16:colId xmlns:a16="http://schemas.microsoft.com/office/drawing/2014/main" xmlns="" val="1009686726"/>
                    </a:ext>
                  </a:extLst>
                </a:gridCol>
              </a:tblGrid>
              <a:tr h="775466">
                <a:tc>
                  <a:txBody>
                    <a:bodyPr/>
                    <a:lstStyle/>
                    <a:p>
                      <a:pPr algn="ctr" rtl="1">
                        <a:tabLst>
                          <a:tab pos="2707640" algn="l"/>
                        </a:tabLst>
                      </a:pPr>
                      <a:r>
                        <a:rPr lang="ar-DZ" sz="1500" b="1" dirty="0">
                          <a:effectLst/>
                        </a:rPr>
                        <a:t>الرقم</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فرع التكوين</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المسار</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الرمز</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الدوائر الجغرافية للتسجيل</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الصفحة في المنشور</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280419792"/>
                  </a:ext>
                </a:extLst>
              </a:tr>
              <a:tr h="275721">
                <a:tc>
                  <a:txBody>
                    <a:bodyPr/>
                    <a:lstStyle/>
                    <a:p>
                      <a:pPr algn="ctr" rtl="1">
                        <a:tabLst>
                          <a:tab pos="2707640" algn="l"/>
                        </a:tabLst>
                      </a:pPr>
                      <a:r>
                        <a:rPr lang="ar-DZ" sz="1500" b="1">
                          <a:effectLst/>
                        </a:rPr>
                        <a:t>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إلكتروتقني</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مهندس دولة</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fr-FR" sz="1600" b="1">
                          <a:effectLst/>
                        </a:rPr>
                        <a:t>A16TCL01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29</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36589081"/>
                  </a:ext>
                </a:extLst>
              </a:tr>
              <a:tr h="516978">
                <a:tc>
                  <a:txBody>
                    <a:bodyPr/>
                    <a:lstStyle/>
                    <a:p>
                      <a:pPr algn="ctr" rtl="1">
                        <a:tabLst>
                          <a:tab pos="2707640" algn="l"/>
                        </a:tabLst>
                      </a:pPr>
                      <a:r>
                        <a:rPr lang="ar-DZ" sz="1500" b="1">
                          <a:effectLst/>
                        </a:rPr>
                        <a:t>2</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هندسة ميكانيكية</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مهندس دولة</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en-US" sz="1600" b="1">
                          <a:effectLst/>
                        </a:rPr>
                        <a:t>A19TCL01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30</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040532021"/>
                  </a:ext>
                </a:extLst>
              </a:tr>
              <a:tr h="516978">
                <a:tc>
                  <a:txBody>
                    <a:bodyPr/>
                    <a:lstStyle/>
                    <a:p>
                      <a:pPr algn="ctr" rtl="1">
                        <a:tabLst>
                          <a:tab pos="2707640" algn="l"/>
                        </a:tabLst>
                      </a:pPr>
                      <a:r>
                        <a:rPr lang="ar-DZ" sz="1500" b="1">
                          <a:effectLst/>
                        </a:rPr>
                        <a:t>3</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هندسة الطرائق</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مهندس دولة</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en-US" sz="1600" b="1">
                          <a:effectLst/>
                        </a:rPr>
                        <a:t>A08TCL01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31</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743187732"/>
                  </a:ext>
                </a:extLst>
              </a:tr>
              <a:tr h="275721">
                <a:tc>
                  <a:txBody>
                    <a:bodyPr/>
                    <a:lstStyle/>
                    <a:p>
                      <a:pPr algn="ctr" rtl="1">
                        <a:tabLst>
                          <a:tab pos="2707640" algn="l"/>
                        </a:tabLst>
                      </a:pPr>
                      <a:r>
                        <a:rPr lang="ar-DZ" sz="1500" b="1">
                          <a:effectLst/>
                        </a:rPr>
                        <a:t>4</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هندسة مدنية</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مهندس دولة</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en-US" sz="1600" b="1">
                          <a:effectLst/>
                        </a:rPr>
                        <a:t>A05TCL01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32</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786328988"/>
                  </a:ext>
                </a:extLst>
              </a:tr>
              <a:tr h="275721">
                <a:tc>
                  <a:txBody>
                    <a:bodyPr/>
                    <a:lstStyle/>
                    <a:p>
                      <a:pPr algn="ctr" rtl="1">
                        <a:tabLst>
                          <a:tab pos="2707640" algn="l"/>
                        </a:tabLst>
                      </a:pPr>
                      <a:r>
                        <a:rPr lang="ar-DZ" sz="1500" b="1">
                          <a:effectLst/>
                        </a:rPr>
                        <a:t>5</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علوم فلاحية</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مهندس دولة</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en-US" sz="1600" b="1">
                          <a:effectLst/>
                        </a:rPr>
                        <a:t>D03TCL01</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01، 49، 50</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48</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246152584"/>
                  </a:ext>
                </a:extLst>
              </a:tr>
            </a:tbl>
          </a:graphicData>
        </a:graphic>
      </p:graphicFrame>
      <p:sp>
        <p:nvSpPr>
          <p:cNvPr id="4" name="Espace réservé du pied de page 3">
            <a:extLst>
              <a:ext uri="{FF2B5EF4-FFF2-40B4-BE49-F238E27FC236}">
                <a16:creationId xmlns:a16="http://schemas.microsoft.com/office/drawing/2014/main" xmlns="" id="{764B1B4C-60A5-DAA6-FD12-9C18E1F88908}"/>
              </a:ext>
            </a:extLst>
          </p:cNvPr>
          <p:cNvSpPr>
            <a:spLocks noGrp="1"/>
          </p:cNvSpPr>
          <p:nvPr>
            <p:ph type="ftr" sz="quarter" idx="11"/>
          </p:nvPr>
        </p:nvSpPr>
        <p:spPr/>
        <p:txBody>
          <a:bodyPr/>
          <a:lstStyle/>
          <a:p>
            <a:r>
              <a:rPr lang="ar-DZ"/>
              <a:t>خلية اتصال ثانوية –جامعة                    جامعة أدرار                              </a:t>
            </a:r>
            <a:endParaRPr lang="fr-FR"/>
          </a:p>
        </p:txBody>
      </p:sp>
      <p:sp>
        <p:nvSpPr>
          <p:cNvPr id="5" name="Espace réservé du numéro de diapositive 4">
            <a:extLst>
              <a:ext uri="{FF2B5EF4-FFF2-40B4-BE49-F238E27FC236}">
                <a16:creationId xmlns:a16="http://schemas.microsoft.com/office/drawing/2014/main" xmlns="" id="{9A8CEE4E-6B7D-0508-C8C2-45685A773B83}"/>
              </a:ext>
            </a:extLst>
          </p:cNvPr>
          <p:cNvSpPr>
            <a:spLocks noGrp="1"/>
          </p:cNvSpPr>
          <p:nvPr>
            <p:ph type="sldNum" sz="quarter" idx="12"/>
          </p:nvPr>
        </p:nvSpPr>
        <p:spPr/>
        <p:txBody>
          <a:bodyPr/>
          <a:lstStyle/>
          <a:p>
            <a:fld id="{DCD455ED-B2AE-4D1C-8EDE-5C13CD1B5D94}" type="slidenum">
              <a:rPr lang="fr-FR" smtClean="0"/>
              <a:pPr/>
              <a:t>25</a:t>
            </a:fld>
            <a:endParaRPr lang="fr-FR"/>
          </a:p>
        </p:txBody>
      </p:sp>
      <p:graphicFrame>
        <p:nvGraphicFramePr>
          <p:cNvPr id="7" name="Tableau 6">
            <a:extLst>
              <a:ext uri="{FF2B5EF4-FFF2-40B4-BE49-F238E27FC236}">
                <a16:creationId xmlns:a16="http://schemas.microsoft.com/office/drawing/2014/main" xmlns="" id="{45B9F4C2-C983-B56B-1F78-2A3CDDC9B382}"/>
              </a:ext>
            </a:extLst>
          </p:cNvPr>
          <p:cNvGraphicFramePr>
            <a:graphicFrameLocks noGrp="1"/>
          </p:cNvGraphicFramePr>
          <p:nvPr>
            <p:extLst>
              <p:ext uri="{D42A27DB-BD31-4B8C-83A1-F6EECF244321}">
                <p14:modId xmlns:p14="http://schemas.microsoft.com/office/powerpoint/2010/main" xmlns="" val="3926018628"/>
              </p:ext>
            </p:extLst>
          </p:nvPr>
        </p:nvGraphicFramePr>
        <p:xfrm>
          <a:off x="1008993" y="4471882"/>
          <a:ext cx="9847918" cy="1143000"/>
        </p:xfrm>
        <a:graphic>
          <a:graphicData uri="http://schemas.openxmlformats.org/drawingml/2006/table">
            <a:tbl>
              <a:tblPr rtl="1" firstRow="1" firstCol="1" bandRow="1">
                <a:tableStyleId>{5C22544A-7EE6-4342-B048-85BDC9FD1C3A}</a:tableStyleId>
              </a:tblPr>
              <a:tblGrid>
                <a:gridCol w="1846565">
                  <a:extLst>
                    <a:ext uri="{9D8B030D-6E8A-4147-A177-3AD203B41FA5}">
                      <a16:colId xmlns:a16="http://schemas.microsoft.com/office/drawing/2014/main" xmlns="" val="60111008"/>
                    </a:ext>
                  </a:extLst>
                </a:gridCol>
                <a:gridCol w="1846565">
                  <a:extLst>
                    <a:ext uri="{9D8B030D-6E8A-4147-A177-3AD203B41FA5}">
                      <a16:colId xmlns:a16="http://schemas.microsoft.com/office/drawing/2014/main" xmlns="" val="3118715897"/>
                    </a:ext>
                  </a:extLst>
                </a:gridCol>
                <a:gridCol w="1846565">
                  <a:extLst>
                    <a:ext uri="{9D8B030D-6E8A-4147-A177-3AD203B41FA5}">
                      <a16:colId xmlns:a16="http://schemas.microsoft.com/office/drawing/2014/main" xmlns="" val="3879586109"/>
                    </a:ext>
                  </a:extLst>
                </a:gridCol>
                <a:gridCol w="1846565">
                  <a:extLst>
                    <a:ext uri="{9D8B030D-6E8A-4147-A177-3AD203B41FA5}">
                      <a16:colId xmlns:a16="http://schemas.microsoft.com/office/drawing/2014/main" xmlns="" val="328881814"/>
                    </a:ext>
                  </a:extLst>
                </a:gridCol>
                <a:gridCol w="2461658">
                  <a:extLst>
                    <a:ext uri="{9D8B030D-6E8A-4147-A177-3AD203B41FA5}">
                      <a16:colId xmlns:a16="http://schemas.microsoft.com/office/drawing/2014/main" xmlns="" val="934163767"/>
                    </a:ext>
                  </a:extLst>
                </a:gridCol>
              </a:tblGrid>
              <a:tr h="0">
                <a:tc>
                  <a:txBody>
                    <a:bodyPr/>
                    <a:lstStyle/>
                    <a:p>
                      <a:pPr algn="ctr" rtl="1">
                        <a:tabLst>
                          <a:tab pos="2707640" algn="l"/>
                        </a:tabLst>
                      </a:pPr>
                      <a:r>
                        <a:rPr lang="ar-DZ" sz="1500" b="1" dirty="0">
                          <a:effectLst/>
                        </a:rPr>
                        <a:t>الرقم</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شعبة التكوين</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الرمز</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الدوائر الجغرافية للتسجيل</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الصفحة في المنشور</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254496915"/>
                  </a:ext>
                </a:extLst>
              </a:tr>
              <a:tr h="0">
                <a:tc>
                  <a:txBody>
                    <a:bodyPr/>
                    <a:lstStyle/>
                    <a:p>
                      <a:pPr algn="ctr" rtl="1">
                        <a:tabLst>
                          <a:tab pos="2707640" algn="l"/>
                        </a:tabLst>
                      </a:pPr>
                      <a:r>
                        <a:rPr lang="ar-DZ" sz="1500" b="1">
                          <a:effectLst/>
                        </a:rPr>
                        <a:t>6</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شعبة الطب (ملحقة أدرار، جامعة تلمسان)</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fr-FR" sz="1600" b="1">
                          <a:effectLst/>
                        </a:rPr>
                        <a:t>P01MAL03</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a:effectLst/>
                        </a:rPr>
                        <a:t>01، 49، 50، 11، 53، 54</a:t>
                      </a:r>
                      <a:endParaRPr lang="fr-FR" sz="12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rtl="1">
                        <a:tabLst>
                          <a:tab pos="2707640" algn="l"/>
                        </a:tabLst>
                      </a:pPr>
                      <a:r>
                        <a:rPr lang="ar-DZ" sz="1500" b="1" dirty="0">
                          <a:effectLst/>
                        </a:rPr>
                        <a:t>89</a:t>
                      </a:r>
                      <a:endParaRPr lang="fr-FR" sz="1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165172830"/>
                  </a:ext>
                </a:extLst>
              </a:tr>
            </a:tbl>
          </a:graphicData>
        </a:graphic>
      </p:graphicFrame>
      <p:sp>
        <p:nvSpPr>
          <p:cNvPr id="8" name="Rectangle 1">
            <a:extLst>
              <a:ext uri="{FF2B5EF4-FFF2-40B4-BE49-F238E27FC236}">
                <a16:creationId xmlns:a16="http://schemas.microsoft.com/office/drawing/2014/main" xmlns="" id="{8B54F62A-A7C9-44FF-EED8-8B307BC6A019}"/>
              </a:ext>
            </a:extLst>
          </p:cNvPr>
          <p:cNvSpPr>
            <a:spLocks noChangeArrowheads="1"/>
          </p:cNvSpPr>
          <p:nvPr/>
        </p:nvSpPr>
        <p:spPr bwMode="auto">
          <a:xfrm>
            <a:off x="-803275" y="147139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254254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847338"/>
          </a:xfrm>
        </p:spPr>
        <p:txBody>
          <a:bodyPr>
            <a:noAutofit/>
          </a:bodyPr>
          <a:lstStyle/>
          <a:p>
            <a:pPr algn="ctr"/>
            <a:r>
              <a:rPr lang="ar-DZ" sz="2400" b="1" dirty="0" smtClean="0">
                <a:highlight>
                  <a:srgbClr val="00FF00"/>
                </a:highlight>
              </a:rPr>
              <a:t>التكوينات المفتوحة على مستوى جامعة أدرار وفقاً للمنشور رقم 01 مؤرخ في 04 </a:t>
            </a:r>
            <a:r>
              <a:rPr lang="ar-DZ" sz="2400" b="1" dirty="0" err="1" smtClean="0">
                <a:highlight>
                  <a:srgbClr val="00FF00"/>
                </a:highlight>
              </a:rPr>
              <a:t>جويلية</a:t>
            </a:r>
            <a:r>
              <a:rPr lang="ar-DZ" sz="2400" b="1" dirty="0" smtClean="0">
                <a:highlight>
                  <a:srgbClr val="00FF00"/>
                </a:highlight>
              </a:rPr>
              <a:t> 2023 </a:t>
            </a:r>
            <a:r>
              <a:rPr lang="ar-DZ" sz="2400" b="1" dirty="0" smtClean="0">
                <a:highlight>
                  <a:srgbClr val="00FF00"/>
                </a:highlight>
              </a:rPr>
              <a:t>(2/1)</a:t>
            </a:r>
            <a:endParaRPr lang="fr-FR" sz="2400" b="1" dirty="0" smtClean="0">
              <a:highlight>
                <a:srgbClr val="00FF00"/>
              </a:highlight>
            </a:endParaRPr>
          </a:p>
        </p:txBody>
      </p:sp>
      <p:graphicFrame>
        <p:nvGraphicFramePr>
          <p:cNvPr id="6" name="Espace réservé du contenu 5"/>
          <p:cNvGraphicFramePr>
            <a:graphicFrameLocks noGrp="1"/>
          </p:cNvGraphicFramePr>
          <p:nvPr>
            <p:ph idx="1"/>
          </p:nvPr>
        </p:nvGraphicFramePr>
        <p:xfrm>
          <a:off x="924911" y="1597025"/>
          <a:ext cx="10579702" cy="4450080"/>
        </p:xfrm>
        <a:graphic>
          <a:graphicData uri="http://schemas.openxmlformats.org/drawingml/2006/table">
            <a:tbl>
              <a:tblPr firstRow="1" bandRow="1">
                <a:tableStyleId>{5C22544A-7EE6-4342-B048-85BDC9FD1C3A}</a:tableStyleId>
              </a:tblPr>
              <a:tblGrid>
                <a:gridCol w="3701594"/>
                <a:gridCol w="3439054"/>
                <a:gridCol w="3439054"/>
              </a:tblGrid>
              <a:tr h="370840">
                <a:tc>
                  <a:txBody>
                    <a:bodyPr/>
                    <a:lstStyle/>
                    <a:p>
                      <a:pPr algn="ctr" rtl="1">
                        <a:spcAft>
                          <a:spcPts val="0"/>
                        </a:spcAft>
                      </a:pPr>
                      <a:r>
                        <a:rPr lang="ar-SA" sz="1400" b="1" i="0" dirty="0">
                          <a:latin typeface="Times New Roman"/>
                          <a:ea typeface="Times New Roman"/>
                        </a:rPr>
                        <a:t>رقم الصفحة في المنشور</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a:latin typeface="Times New Roman"/>
                          <a:ea typeface="Times New Roman"/>
                        </a:rPr>
                        <a:t>ميدان تكوين/ شعب تكوين/فروع تكوين</a:t>
                      </a:r>
                      <a:endParaRPr lang="fr-FR" sz="1200">
                        <a:latin typeface="Times New Roman"/>
                        <a:ea typeface="Times New Roman"/>
                      </a:endParaRPr>
                    </a:p>
                  </a:txBody>
                  <a:tcPr marL="68580" marR="68580" marT="0" marB="0"/>
                </a:tc>
                <a:tc>
                  <a:txBody>
                    <a:bodyPr/>
                    <a:lstStyle/>
                    <a:p>
                      <a:pPr algn="ctr" rtl="1">
                        <a:spcAft>
                          <a:spcPts val="0"/>
                        </a:spcAft>
                      </a:pPr>
                      <a:r>
                        <a:rPr lang="ar-SA" sz="1400" b="1" i="0">
                          <a:latin typeface="Times New Roman"/>
                          <a:ea typeface="Times New Roman"/>
                        </a:rPr>
                        <a:t>الميدان</a:t>
                      </a:r>
                      <a:endParaRPr lang="fr-FR" sz="1200">
                        <a:latin typeface="Times New Roman"/>
                        <a:ea typeface="Times New Roman"/>
                      </a:endParaRPr>
                    </a:p>
                  </a:txBody>
                  <a:tcPr marL="68580" marR="68580" marT="0" marB="0"/>
                </a:tc>
              </a:tr>
              <a:tr h="370840">
                <a:tc>
                  <a:txBody>
                    <a:bodyPr/>
                    <a:lstStyle/>
                    <a:p>
                      <a:pPr algn="ctr" rtl="1">
                        <a:spcAft>
                          <a:spcPts val="0"/>
                        </a:spcAft>
                      </a:pPr>
                      <a:r>
                        <a:rPr lang="ar-SA" sz="1400" b="1" i="0">
                          <a:latin typeface="Times New Roman"/>
                          <a:ea typeface="Times New Roman"/>
                        </a:rPr>
                        <a:t>17</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وتكنولوجيا</a:t>
                      </a:r>
                      <a:endParaRPr lang="fr-FR" sz="1200" dirty="0">
                        <a:latin typeface="Times New Roman"/>
                        <a:ea typeface="Times New Roman"/>
                      </a:endParaRPr>
                    </a:p>
                  </a:txBody>
                  <a:tcPr marL="68580" marR="68580" marT="0" marB="0"/>
                </a:tc>
                <a:tc rowSpan="5">
                  <a:txBody>
                    <a:bodyPr/>
                    <a:lstStyle/>
                    <a:p>
                      <a:pPr algn="ctr" rtl="1">
                        <a:spcAft>
                          <a:spcPts val="0"/>
                        </a:spcAft>
                      </a:pPr>
                      <a:r>
                        <a:rPr lang="ar-SA" sz="1400" b="1" i="0">
                          <a:latin typeface="Times New Roman"/>
                          <a:ea typeface="Times New Roman"/>
                        </a:rPr>
                        <a:t>علوم وتكنولوجيا</a:t>
                      </a:r>
                      <a:endParaRPr lang="fr-FR" sz="1200">
                        <a:latin typeface="Times New Roman"/>
                        <a:ea typeface="Times New Roman"/>
                      </a:endParaRPr>
                    </a:p>
                  </a:txBody>
                  <a:tcPr marL="68580" marR="68580" marT="0" marB="0"/>
                </a:tc>
              </a:tr>
              <a:tr h="370840">
                <a:tc>
                  <a:txBody>
                    <a:bodyPr/>
                    <a:lstStyle/>
                    <a:p>
                      <a:pPr algn="ctr" rtl="1">
                        <a:spcAft>
                          <a:spcPts val="0"/>
                        </a:spcAft>
                      </a:pPr>
                      <a:r>
                        <a:rPr lang="ar-SA" sz="1400" b="1" i="0">
                          <a:latin typeface="Times New Roman"/>
                          <a:ea typeface="Times New Roman"/>
                        </a:rPr>
                        <a:t>29</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err="1">
                          <a:latin typeface="Times New Roman"/>
                          <a:ea typeface="Times New Roman"/>
                        </a:rPr>
                        <a:t>إلكتروتقني</a:t>
                      </a:r>
                      <a:r>
                        <a:rPr lang="ar-SA" sz="1400" b="1" i="0" dirty="0">
                          <a:latin typeface="Times New Roman"/>
                          <a:ea typeface="Times New Roman"/>
                        </a:rPr>
                        <a:t> (مهندس دولة)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1">
                        <a:spcAft>
                          <a:spcPts val="0"/>
                        </a:spcAft>
                      </a:pPr>
                      <a:r>
                        <a:rPr lang="ar-SA" sz="1400" b="1" i="0">
                          <a:latin typeface="Times New Roman"/>
                          <a:ea typeface="Times New Roman"/>
                        </a:rPr>
                        <a:t>30</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هندسة ميكانيكية (مهندس دولة)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1">
                        <a:spcAft>
                          <a:spcPts val="0"/>
                        </a:spcAft>
                      </a:pPr>
                      <a:r>
                        <a:rPr lang="ar-SA" sz="1400" b="1" i="0">
                          <a:latin typeface="Times New Roman"/>
                          <a:ea typeface="Times New Roman"/>
                        </a:rPr>
                        <a:t>31</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هندسة الطرائق (مهندس دولة)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1">
                        <a:spcAft>
                          <a:spcPts val="0"/>
                        </a:spcAft>
                      </a:pPr>
                      <a:r>
                        <a:rPr lang="ar-SA" sz="1400" b="1" i="0">
                          <a:latin typeface="Times New Roman"/>
                          <a:ea typeface="Times New Roman"/>
                        </a:rPr>
                        <a:t>32</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هندسة مدنية (مهندس دولة)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1">
                        <a:spcAft>
                          <a:spcPts val="0"/>
                        </a:spcAft>
                      </a:pPr>
                      <a:r>
                        <a:rPr lang="ar-SA" sz="1400" b="1" i="0">
                          <a:latin typeface="Times New Roman"/>
                          <a:ea typeface="Times New Roman"/>
                        </a:rPr>
                        <a:t>34</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المادة</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a:latin typeface="Times New Roman"/>
                          <a:ea typeface="Times New Roman"/>
                        </a:rPr>
                        <a:t>علوم المادة</a:t>
                      </a:r>
                      <a:endParaRPr lang="fr-FR" sz="1200">
                        <a:latin typeface="Times New Roman"/>
                        <a:ea typeface="Times New Roman"/>
                      </a:endParaRPr>
                    </a:p>
                  </a:txBody>
                  <a:tcPr marL="68580" marR="68580" marT="0" marB="0"/>
                </a:tc>
              </a:tr>
              <a:tr h="370840">
                <a:tc>
                  <a:txBody>
                    <a:bodyPr/>
                    <a:lstStyle/>
                    <a:p>
                      <a:pPr algn="ctr" rtl="1">
                        <a:spcAft>
                          <a:spcPts val="0"/>
                        </a:spcAft>
                      </a:pPr>
                      <a:r>
                        <a:rPr lang="ar-SA" sz="1400" b="1" i="0">
                          <a:latin typeface="Times New Roman"/>
                          <a:ea typeface="Times New Roman"/>
                        </a:rPr>
                        <a:t>37</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رياضيات</a:t>
                      </a:r>
                      <a:endParaRPr lang="fr-FR" sz="1200" dirty="0">
                        <a:latin typeface="Times New Roman"/>
                        <a:ea typeface="Times New Roman"/>
                      </a:endParaRPr>
                    </a:p>
                  </a:txBody>
                  <a:tcPr marL="68580" marR="68580" marT="0" marB="0"/>
                </a:tc>
                <a:tc rowSpan="2">
                  <a:txBody>
                    <a:bodyPr/>
                    <a:lstStyle/>
                    <a:p>
                      <a:pPr algn="ctr" rtl="1">
                        <a:spcAft>
                          <a:spcPts val="0"/>
                        </a:spcAft>
                      </a:pPr>
                      <a:r>
                        <a:rPr lang="ar-SA" sz="1400" b="1" i="0">
                          <a:latin typeface="Times New Roman"/>
                          <a:ea typeface="Times New Roman"/>
                        </a:rPr>
                        <a:t>رياضيات وإعلام آلي</a:t>
                      </a:r>
                      <a:endParaRPr lang="fr-FR" sz="1200">
                        <a:latin typeface="Times New Roman"/>
                        <a:ea typeface="Times New Roman"/>
                      </a:endParaRPr>
                    </a:p>
                  </a:txBody>
                  <a:tcPr marL="68580" marR="68580" marT="0" marB="0"/>
                </a:tc>
              </a:tr>
              <a:tr h="370840">
                <a:tc>
                  <a:txBody>
                    <a:bodyPr/>
                    <a:lstStyle/>
                    <a:p>
                      <a:pPr algn="ctr" rtl="1">
                        <a:spcAft>
                          <a:spcPts val="0"/>
                        </a:spcAft>
                      </a:pPr>
                      <a:r>
                        <a:rPr lang="ar-SA" sz="1400" b="1" i="0">
                          <a:latin typeface="Times New Roman"/>
                          <a:ea typeface="Times New Roman"/>
                        </a:rPr>
                        <a:t>38</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إعلام آلي</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0">
                        <a:spcAft>
                          <a:spcPts val="0"/>
                        </a:spcAft>
                      </a:pPr>
                      <a:r>
                        <a:rPr lang="fr-FR" sz="1400" b="1" i="0">
                          <a:latin typeface="Times New Roman"/>
                          <a:ea typeface="Times New Roman"/>
                        </a:rPr>
                        <a:t>43</a:t>
                      </a:r>
                      <a:endParaRPr lang="fr-FR" sz="120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الطبيعة والحياة</a:t>
                      </a:r>
                      <a:endParaRPr lang="fr-FR" sz="1200" dirty="0">
                        <a:latin typeface="Times New Roman"/>
                        <a:ea typeface="Times New Roman"/>
                      </a:endParaRPr>
                    </a:p>
                  </a:txBody>
                  <a:tcPr marL="68580" marR="68580" marT="0" marB="0"/>
                </a:tc>
                <a:tc rowSpan="2">
                  <a:txBody>
                    <a:bodyPr/>
                    <a:lstStyle/>
                    <a:p>
                      <a:pPr algn="ctr" rtl="1">
                        <a:spcAft>
                          <a:spcPts val="0"/>
                        </a:spcAft>
                      </a:pPr>
                      <a:r>
                        <a:rPr lang="ar-SA" sz="1400" b="1" i="0" dirty="0">
                          <a:latin typeface="Times New Roman"/>
                          <a:ea typeface="Times New Roman"/>
                        </a:rPr>
                        <a:t>علوم الطبيعة والحياة</a:t>
                      </a:r>
                      <a:endParaRPr lang="fr-FR" sz="1200" dirty="0">
                        <a:latin typeface="Times New Roman"/>
                        <a:ea typeface="Times New Roman"/>
                      </a:endParaRPr>
                    </a:p>
                  </a:txBody>
                  <a:tcPr marL="68580" marR="68580" marT="0" marB="0"/>
                </a:tc>
              </a:tr>
              <a:tr h="370840">
                <a:tc>
                  <a:txBody>
                    <a:bodyPr/>
                    <a:lstStyle/>
                    <a:p>
                      <a:pPr algn="ctr" rtl="0">
                        <a:spcAft>
                          <a:spcPts val="0"/>
                        </a:spcAft>
                      </a:pPr>
                      <a:r>
                        <a:rPr lang="fr-FR" sz="1400" b="1" i="0" dirty="0">
                          <a:latin typeface="Times New Roman"/>
                          <a:ea typeface="Times New Roman"/>
                        </a:rPr>
                        <a:t>48</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a:t>
                      </a:r>
                      <a:r>
                        <a:rPr lang="ar-SA" sz="1400" b="1" i="0" dirty="0" err="1">
                          <a:latin typeface="Times New Roman"/>
                          <a:ea typeface="Times New Roman"/>
                        </a:rPr>
                        <a:t>فلاحية</a:t>
                      </a:r>
                      <a:r>
                        <a:rPr lang="ar-SA" sz="1400" b="1" i="0" dirty="0">
                          <a:latin typeface="Times New Roman"/>
                          <a:ea typeface="Times New Roman"/>
                        </a:rPr>
                        <a:t> (مهندس دولة)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0">
                        <a:spcAft>
                          <a:spcPts val="0"/>
                        </a:spcAft>
                      </a:pPr>
                      <a:r>
                        <a:rPr lang="fr-FR" sz="1400" b="1" i="0" dirty="0">
                          <a:latin typeface="Times New Roman"/>
                          <a:ea typeface="Times New Roman"/>
                        </a:rPr>
                        <a:t>89</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الطب (ملحقة أدرار، جامعة تلمسان)</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العلوم الطبية</a:t>
                      </a:r>
                      <a:endParaRPr lang="fr-FR" sz="1200" dirty="0">
                        <a:latin typeface="Times New Roman"/>
                        <a:ea typeface="Times New Roman"/>
                      </a:endParaRPr>
                    </a:p>
                  </a:txBody>
                  <a:tcPr marL="68580" marR="68580" marT="0" marB="0"/>
                </a:tc>
              </a:tr>
            </a:tbl>
          </a:graphicData>
        </a:graphic>
      </p:graphicFrame>
      <p:sp>
        <p:nvSpPr>
          <p:cNvPr id="4" name="Espace réservé du pied de page 3"/>
          <p:cNvSpPr>
            <a:spLocks noGrp="1"/>
          </p:cNvSpPr>
          <p:nvPr>
            <p:ph type="ftr" sz="quarter" idx="11"/>
          </p:nvPr>
        </p:nvSpPr>
        <p:spPr/>
        <p:txBody>
          <a:bodyPr/>
          <a:lstStyle/>
          <a:p>
            <a:r>
              <a:rPr lang="ar-DZ" smtClean="0"/>
              <a:t>خلية اتصال ثانوية –جامعة                    جامعة أدرار                              </a:t>
            </a:r>
            <a:endParaRPr lang="fr-FR"/>
          </a:p>
        </p:txBody>
      </p:sp>
      <p:sp>
        <p:nvSpPr>
          <p:cNvPr id="5" name="Espace réservé du numéro de diapositive 4"/>
          <p:cNvSpPr>
            <a:spLocks noGrp="1"/>
          </p:cNvSpPr>
          <p:nvPr>
            <p:ph type="sldNum" sz="quarter" idx="12"/>
          </p:nvPr>
        </p:nvSpPr>
        <p:spPr/>
        <p:txBody>
          <a:bodyPr/>
          <a:lstStyle/>
          <a:p>
            <a:fld id="{DCD455ED-B2AE-4D1C-8EDE-5C13CD1B5D94}" type="slidenum">
              <a:rPr lang="fr-FR" smtClean="0"/>
              <a:pPr/>
              <a:t>26</a:t>
            </a:fld>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004993"/>
          </a:xfrm>
        </p:spPr>
        <p:txBody>
          <a:bodyPr>
            <a:normAutofit/>
          </a:bodyPr>
          <a:lstStyle/>
          <a:p>
            <a:pPr algn="ctr"/>
            <a:r>
              <a:rPr lang="ar-DZ" sz="2800" b="1" dirty="0" smtClean="0">
                <a:highlight>
                  <a:srgbClr val="00FF00"/>
                </a:highlight>
              </a:rPr>
              <a:t>التكوينات المفتوحة على مستوى جامعة أدرار وفقاً </a:t>
            </a:r>
            <a:r>
              <a:rPr lang="ar-DZ" sz="2800" b="1" dirty="0" smtClean="0">
                <a:highlight>
                  <a:srgbClr val="00FF00"/>
                </a:highlight>
              </a:rPr>
              <a:t>للمنشور </a:t>
            </a:r>
            <a:r>
              <a:rPr lang="ar-DZ" sz="2800" b="1" dirty="0" smtClean="0">
                <a:highlight>
                  <a:srgbClr val="00FF00"/>
                </a:highlight>
              </a:rPr>
              <a:t>رقم 01 مؤرخ في 04 </a:t>
            </a:r>
            <a:r>
              <a:rPr lang="ar-DZ" sz="2800" b="1" dirty="0" err="1" smtClean="0">
                <a:highlight>
                  <a:srgbClr val="00FF00"/>
                </a:highlight>
              </a:rPr>
              <a:t>جويلية</a:t>
            </a:r>
            <a:r>
              <a:rPr lang="ar-DZ" sz="2800" b="1" dirty="0" smtClean="0">
                <a:highlight>
                  <a:srgbClr val="00FF00"/>
                </a:highlight>
              </a:rPr>
              <a:t> </a:t>
            </a:r>
            <a:r>
              <a:rPr lang="ar-DZ" sz="2800" b="1" dirty="0" smtClean="0">
                <a:highlight>
                  <a:srgbClr val="00FF00"/>
                </a:highlight>
              </a:rPr>
              <a:t>2023 (2/2) </a:t>
            </a:r>
            <a:endParaRPr lang="fr-FR" sz="2800" dirty="0"/>
          </a:p>
        </p:txBody>
      </p:sp>
      <p:graphicFrame>
        <p:nvGraphicFramePr>
          <p:cNvPr id="6" name="Espace réservé du contenu 5"/>
          <p:cNvGraphicFramePr>
            <a:graphicFrameLocks noGrp="1"/>
          </p:cNvGraphicFramePr>
          <p:nvPr>
            <p:ph idx="1"/>
          </p:nvPr>
        </p:nvGraphicFramePr>
        <p:xfrm>
          <a:off x="893763" y="1692275"/>
          <a:ext cx="10610850" cy="3708400"/>
        </p:xfrm>
        <a:graphic>
          <a:graphicData uri="http://schemas.openxmlformats.org/drawingml/2006/table">
            <a:tbl>
              <a:tblPr firstRow="1" bandRow="1">
                <a:tableStyleId>{5C22544A-7EE6-4342-B048-85BDC9FD1C3A}</a:tableStyleId>
              </a:tblPr>
              <a:tblGrid>
                <a:gridCol w="3536950"/>
                <a:gridCol w="3536950"/>
                <a:gridCol w="3536950"/>
              </a:tblGrid>
              <a:tr h="370840">
                <a:tc>
                  <a:txBody>
                    <a:bodyPr/>
                    <a:lstStyle/>
                    <a:p>
                      <a:pPr algn="ctr" rtl="1">
                        <a:spcAft>
                          <a:spcPts val="0"/>
                        </a:spcAft>
                      </a:pPr>
                      <a:r>
                        <a:rPr lang="ar-SA" sz="1400" b="1" i="0" dirty="0">
                          <a:latin typeface="Times New Roman"/>
                          <a:ea typeface="Times New Roman"/>
                        </a:rPr>
                        <a:t>رقم الصفحة في المنشور</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a:latin typeface="Times New Roman"/>
                          <a:ea typeface="Times New Roman"/>
                        </a:rPr>
                        <a:t>ميدان تكوين/ شعب تكوين/فروع تكوين</a:t>
                      </a:r>
                      <a:endParaRPr lang="fr-FR" sz="1200">
                        <a:latin typeface="Times New Roman"/>
                        <a:ea typeface="Times New Roman"/>
                      </a:endParaRPr>
                    </a:p>
                  </a:txBody>
                  <a:tcPr marL="68580" marR="68580" marT="0" marB="0"/>
                </a:tc>
                <a:tc>
                  <a:txBody>
                    <a:bodyPr/>
                    <a:lstStyle/>
                    <a:p>
                      <a:pPr algn="ctr" rtl="1">
                        <a:spcAft>
                          <a:spcPts val="0"/>
                        </a:spcAft>
                      </a:pPr>
                      <a:r>
                        <a:rPr lang="ar-SA" sz="1400" b="1" i="0">
                          <a:latin typeface="Times New Roman"/>
                          <a:ea typeface="Times New Roman"/>
                        </a:rPr>
                        <a:t>الميدان</a:t>
                      </a:r>
                      <a:endParaRPr lang="fr-FR" sz="1200">
                        <a:latin typeface="Times New Roman"/>
                        <a:ea typeface="Times New Roman"/>
                      </a:endParaRPr>
                    </a:p>
                  </a:txBody>
                  <a:tcPr marL="68580" marR="68580" marT="0" marB="0"/>
                </a:tc>
              </a:tr>
              <a:tr h="370840">
                <a:tc>
                  <a:txBody>
                    <a:bodyPr/>
                    <a:lstStyle/>
                    <a:p>
                      <a:pPr algn="ctr" rtl="0">
                        <a:spcAft>
                          <a:spcPts val="0"/>
                        </a:spcAft>
                      </a:pPr>
                      <a:r>
                        <a:rPr lang="fr-FR" sz="1400" b="1" i="0" dirty="0">
                          <a:latin typeface="Times New Roman"/>
                          <a:ea typeface="Times New Roman"/>
                        </a:rPr>
                        <a:t>51</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اقتصادية، التسيير وعلوم تجارية</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a:latin typeface="Times New Roman"/>
                          <a:ea typeface="Times New Roman"/>
                        </a:rPr>
                        <a:t>علوم اقتصادية، التسيير وعلوم تجارية</a:t>
                      </a:r>
                      <a:endParaRPr lang="fr-FR" sz="1200">
                        <a:latin typeface="Times New Roman"/>
                        <a:ea typeface="Times New Roman"/>
                      </a:endParaRPr>
                    </a:p>
                  </a:txBody>
                  <a:tcPr marL="68580" marR="68580" marT="0" marB="0"/>
                </a:tc>
              </a:tr>
              <a:tr h="370840">
                <a:tc>
                  <a:txBody>
                    <a:bodyPr/>
                    <a:lstStyle/>
                    <a:p>
                      <a:pPr algn="ctr" rtl="0">
                        <a:spcAft>
                          <a:spcPts val="0"/>
                        </a:spcAft>
                      </a:pPr>
                      <a:r>
                        <a:rPr lang="fr-FR" sz="1400" b="1" i="0" dirty="0">
                          <a:latin typeface="Times New Roman"/>
                          <a:ea typeface="Times New Roman"/>
                        </a:rPr>
                        <a:t>56</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حقوق</a:t>
                      </a:r>
                      <a:endParaRPr lang="fr-FR" sz="1200" dirty="0">
                        <a:latin typeface="Times New Roman"/>
                        <a:ea typeface="Times New Roman"/>
                      </a:endParaRPr>
                    </a:p>
                  </a:txBody>
                  <a:tcPr marL="68580" marR="68580" marT="0" marB="0"/>
                </a:tc>
                <a:tc rowSpan="2">
                  <a:txBody>
                    <a:bodyPr/>
                    <a:lstStyle/>
                    <a:p>
                      <a:pPr algn="ctr" rtl="1">
                        <a:spcAft>
                          <a:spcPts val="0"/>
                        </a:spcAft>
                      </a:pPr>
                      <a:r>
                        <a:rPr lang="ar-SA" sz="1400" b="1" i="0">
                          <a:latin typeface="Times New Roman"/>
                          <a:ea typeface="Times New Roman"/>
                        </a:rPr>
                        <a:t>حقوق وعلوم سياسية</a:t>
                      </a:r>
                      <a:endParaRPr lang="fr-FR" sz="1200">
                        <a:latin typeface="Times New Roman"/>
                        <a:ea typeface="Times New Roman"/>
                      </a:endParaRPr>
                    </a:p>
                  </a:txBody>
                  <a:tcPr marL="68580" marR="68580" marT="0" marB="0"/>
                </a:tc>
              </a:tr>
              <a:tr h="370840">
                <a:tc>
                  <a:txBody>
                    <a:bodyPr/>
                    <a:lstStyle/>
                    <a:p>
                      <a:pPr algn="ctr" rtl="0">
                        <a:spcAft>
                          <a:spcPts val="0"/>
                        </a:spcAft>
                      </a:pPr>
                      <a:r>
                        <a:rPr lang="fr-FR" sz="1400" b="1" i="0" dirty="0">
                          <a:latin typeface="Times New Roman"/>
                          <a:ea typeface="Times New Roman"/>
                        </a:rPr>
                        <a:t>57</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سياسية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0">
                        <a:spcAft>
                          <a:spcPts val="0"/>
                        </a:spcAft>
                      </a:pPr>
                      <a:r>
                        <a:rPr lang="fr-FR" sz="1400" b="1" i="0" dirty="0">
                          <a:latin typeface="Times New Roman"/>
                          <a:ea typeface="Times New Roman"/>
                        </a:rPr>
                        <a:t>59</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لغة إنجليزية</a:t>
                      </a:r>
                      <a:endParaRPr lang="fr-FR" sz="1200" dirty="0">
                        <a:latin typeface="Times New Roman"/>
                        <a:ea typeface="Times New Roman"/>
                      </a:endParaRPr>
                    </a:p>
                  </a:txBody>
                  <a:tcPr marL="68580" marR="68580" marT="0" marB="0"/>
                </a:tc>
                <a:tc rowSpan="2">
                  <a:txBody>
                    <a:bodyPr/>
                    <a:lstStyle/>
                    <a:p>
                      <a:pPr algn="ctr" rtl="1">
                        <a:spcAft>
                          <a:spcPts val="0"/>
                        </a:spcAft>
                      </a:pPr>
                      <a:r>
                        <a:rPr lang="ar-SA" sz="1400" b="1" i="0">
                          <a:latin typeface="Times New Roman"/>
                          <a:ea typeface="Times New Roman"/>
                        </a:rPr>
                        <a:t>آداب ولغات أجنبية</a:t>
                      </a:r>
                      <a:endParaRPr lang="fr-FR" sz="1200">
                        <a:latin typeface="Times New Roman"/>
                        <a:ea typeface="Times New Roman"/>
                      </a:endParaRPr>
                    </a:p>
                  </a:txBody>
                  <a:tcPr marL="68580" marR="68580" marT="0" marB="0"/>
                </a:tc>
              </a:tr>
              <a:tr h="370840">
                <a:tc>
                  <a:txBody>
                    <a:bodyPr/>
                    <a:lstStyle/>
                    <a:p>
                      <a:pPr algn="ctr" rtl="0">
                        <a:spcAft>
                          <a:spcPts val="0"/>
                        </a:spcAft>
                      </a:pPr>
                      <a:r>
                        <a:rPr lang="fr-FR" sz="1400" b="1" i="0" dirty="0">
                          <a:latin typeface="Times New Roman"/>
                          <a:ea typeface="Times New Roman"/>
                        </a:rPr>
                        <a:t>60</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لغة فرنسية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0">
                        <a:spcAft>
                          <a:spcPts val="0"/>
                        </a:spcAft>
                      </a:pPr>
                      <a:r>
                        <a:rPr lang="fr-FR" sz="1400" b="1" i="0" dirty="0">
                          <a:latin typeface="Times New Roman"/>
                          <a:ea typeface="Times New Roman"/>
                        </a:rPr>
                        <a:t>63</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إنسانية</a:t>
                      </a:r>
                      <a:endParaRPr lang="fr-FR" sz="1200" dirty="0">
                        <a:latin typeface="Times New Roman"/>
                        <a:ea typeface="Times New Roman"/>
                      </a:endParaRPr>
                    </a:p>
                  </a:txBody>
                  <a:tcPr marL="68580" marR="68580" marT="0" marB="0"/>
                </a:tc>
                <a:tc rowSpan="3">
                  <a:txBody>
                    <a:bodyPr/>
                    <a:lstStyle/>
                    <a:p>
                      <a:pPr algn="ctr" rtl="1">
                        <a:spcAft>
                          <a:spcPts val="0"/>
                        </a:spcAft>
                      </a:pPr>
                      <a:r>
                        <a:rPr lang="ar-SA" sz="1400" b="1" i="0" dirty="0">
                          <a:latin typeface="Times New Roman"/>
                          <a:ea typeface="Times New Roman"/>
                        </a:rPr>
                        <a:t>علوم إنسانية واجتماعية</a:t>
                      </a:r>
                      <a:endParaRPr lang="fr-FR" sz="1200" dirty="0">
                        <a:latin typeface="Times New Roman"/>
                        <a:ea typeface="Times New Roman"/>
                      </a:endParaRPr>
                    </a:p>
                  </a:txBody>
                  <a:tcPr marL="68580" marR="68580" marT="0" marB="0"/>
                </a:tc>
              </a:tr>
              <a:tr h="370840">
                <a:tc>
                  <a:txBody>
                    <a:bodyPr/>
                    <a:lstStyle/>
                    <a:p>
                      <a:pPr algn="ctr" rtl="0">
                        <a:spcAft>
                          <a:spcPts val="0"/>
                        </a:spcAft>
                      </a:pPr>
                      <a:r>
                        <a:rPr lang="fr-FR" sz="1400" b="1" i="0" dirty="0">
                          <a:latin typeface="Times New Roman"/>
                          <a:ea typeface="Times New Roman"/>
                        </a:rPr>
                        <a:t>64</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اجتماعية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0">
                        <a:spcAft>
                          <a:spcPts val="0"/>
                        </a:spcAft>
                      </a:pPr>
                      <a:r>
                        <a:rPr lang="fr-FR" sz="1400" b="1" i="0" dirty="0">
                          <a:latin typeface="Times New Roman"/>
                          <a:ea typeface="Times New Roman"/>
                        </a:rPr>
                        <a:t>65</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علوم إسلامية</a:t>
                      </a:r>
                      <a:endParaRPr lang="fr-FR" sz="1200" dirty="0">
                        <a:latin typeface="Times New Roman"/>
                        <a:ea typeface="Times New Roman"/>
                      </a:endParaRPr>
                    </a:p>
                  </a:txBody>
                  <a:tcPr marL="68580" marR="68580" marT="0" marB="0"/>
                </a:tc>
                <a:tc vMerge="1">
                  <a:txBody>
                    <a:bodyPr/>
                    <a:lstStyle/>
                    <a:p>
                      <a:endParaRPr lang="fr-FR"/>
                    </a:p>
                  </a:txBody>
                  <a:tcPr/>
                </a:tc>
              </a:tr>
              <a:tr h="370840">
                <a:tc>
                  <a:txBody>
                    <a:bodyPr/>
                    <a:lstStyle/>
                    <a:p>
                      <a:pPr algn="ctr" rtl="0">
                        <a:spcAft>
                          <a:spcPts val="0"/>
                        </a:spcAft>
                      </a:pPr>
                      <a:r>
                        <a:rPr lang="fr-FR" sz="1400" b="1" i="0" dirty="0">
                          <a:latin typeface="Times New Roman"/>
                          <a:ea typeface="Times New Roman"/>
                        </a:rPr>
                        <a:t>71</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لغة وأدب عربي</a:t>
                      </a:r>
                      <a:endParaRPr lang="fr-FR" sz="1200" dirty="0">
                        <a:latin typeface="Times New Roman"/>
                        <a:ea typeface="Times New Roman"/>
                      </a:endParaRPr>
                    </a:p>
                  </a:txBody>
                  <a:tcPr marL="68580" marR="68580" marT="0" marB="0"/>
                </a:tc>
                <a:tc>
                  <a:txBody>
                    <a:bodyPr/>
                    <a:lstStyle/>
                    <a:p>
                      <a:pPr algn="ctr" rtl="1">
                        <a:spcAft>
                          <a:spcPts val="0"/>
                        </a:spcAft>
                      </a:pPr>
                      <a:r>
                        <a:rPr lang="ar-SA" sz="1400" b="1" i="0" dirty="0">
                          <a:latin typeface="Times New Roman"/>
                          <a:ea typeface="Times New Roman"/>
                        </a:rPr>
                        <a:t>لغة وأدب عربي</a:t>
                      </a:r>
                      <a:endParaRPr lang="fr-FR" sz="1200" dirty="0">
                        <a:latin typeface="Times New Roman"/>
                        <a:ea typeface="Times New Roman"/>
                      </a:endParaRPr>
                    </a:p>
                  </a:txBody>
                  <a:tcPr marL="68580" marR="68580" marT="0" marB="0"/>
                </a:tc>
              </a:tr>
            </a:tbl>
          </a:graphicData>
        </a:graphic>
      </p:graphicFrame>
      <p:sp>
        <p:nvSpPr>
          <p:cNvPr id="4" name="Espace réservé du pied de page 3"/>
          <p:cNvSpPr>
            <a:spLocks noGrp="1"/>
          </p:cNvSpPr>
          <p:nvPr>
            <p:ph type="ftr" sz="quarter" idx="11"/>
          </p:nvPr>
        </p:nvSpPr>
        <p:spPr/>
        <p:txBody>
          <a:bodyPr/>
          <a:lstStyle/>
          <a:p>
            <a:r>
              <a:rPr lang="ar-DZ" smtClean="0"/>
              <a:t>خلية اتصال ثانوية –جامعة                    جامعة أدرار                              </a:t>
            </a:r>
            <a:endParaRPr lang="fr-FR"/>
          </a:p>
        </p:txBody>
      </p:sp>
      <p:sp>
        <p:nvSpPr>
          <p:cNvPr id="5" name="Espace réservé du numéro de diapositive 4"/>
          <p:cNvSpPr>
            <a:spLocks noGrp="1"/>
          </p:cNvSpPr>
          <p:nvPr>
            <p:ph type="sldNum" sz="quarter" idx="12"/>
          </p:nvPr>
        </p:nvSpPr>
        <p:spPr/>
        <p:txBody>
          <a:bodyPr/>
          <a:lstStyle/>
          <a:p>
            <a:fld id="{DCD455ED-B2AE-4D1C-8EDE-5C13CD1B5D94}"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5DEAD4E-E51A-E68A-0C02-007194ACA1BC}"/>
              </a:ext>
            </a:extLst>
          </p:cNvPr>
          <p:cNvSpPr>
            <a:spLocks noGrp="1"/>
          </p:cNvSpPr>
          <p:nvPr>
            <p:ph type="title"/>
          </p:nvPr>
        </p:nvSpPr>
        <p:spPr>
          <a:xfrm>
            <a:off x="921695" y="1152907"/>
            <a:ext cx="10230678" cy="1280890"/>
          </a:xfrm>
        </p:spPr>
        <p:txBody>
          <a:bodyPr>
            <a:normAutofit/>
          </a:bodyPr>
          <a:lstStyle/>
          <a:p>
            <a:pPr algn="ctr" rtl="1"/>
            <a:r>
              <a:rPr lang="ar-DZ" sz="4000" b="1" dirty="0">
                <a:effectLst/>
                <a:ea typeface="Calibri" panose="020F0502020204030204" pitchFamily="34" charset="0"/>
                <a:cs typeface="Simplified Arabic" panose="02020603050405020304" pitchFamily="18" charset="-78"/>
              </a:rPr>
              <a:t>الكليات المفتوحة بجامعة أدرار وفقاً للهيكلة الجديدة للجامعة</a:t>
            </a:r>
            <a:br>
              <a:rPr lang="ar-DZ" sz="4000" b="1" dirty="0">
                <a:effectLst/>
                <a:ea typeface="Calibri" panose="020F0502020204030204" pitchFamily="34" charset="0"/>
                <a:cs typeface="Simplified Arabic" panose="02020603050405020304" pitchFamily="18" charset="-78"/>
              </a:rPr>
            </a:br>
            <a:r>
              <a:rPr lang="ar-DZ" sz="1600" b="1" dirty="0">
                <a:effectLst/>
                <a:highlight>
                  <a:srgbClr val="C0C0C0"/>
                </a:highlight>
                <a:ea typeface="Calibri" panose="020F0502020204030204" pitchFamily="34" charset="0"/>
                <a:cs typeface="Simplified Arabic" panose="02020603050405020304" pitchFamily="18" charset="-78"/>
              </a:rPr>
              <a:t>مرسوم تنفيذي رقم 22-389 مؤرخ في 21 نوفمبر 2022 يعدل ويتمم المرسوم التنفيذي رقم 01-269 المؤرخ في 18 سبتمبر 2001 والمتضمن إنشاء جامعة أدرار</a:t>
            </a:r>
            <a:endParaRPr lang="fr-FR" sz="8000" dirty="0">
              <a:highlight>
                <a:srgbClr val="C0C0C0"/>
              </a:highlight>
            </a:endParaRPr>
          </a:p>
        </p:txBody>
      </p:sp>
      <p:sp>
        <p:nvSpPr>
          <p:cNvPr id="3" name="Espace réservé du contenu 2">
            <a:extLst>
              <a:ext uri="{FF2B5EF4-FFF2-40B4-BE49-F238E27FC236}">
                <a16:creationId xmlns:a16="http://schemas.microsoft.com/office/drawing/2014/main" xmlns="" id="{1DAAC689-1F03-F65E-E0BC-BAC50D95EA1F}"/>
              </a:ext>
            </a:extLst>
          </p:cNvPr>
          <p:cNvSpPr>
            <a:spLocks noGrp="1"/>
          </p:cNvSpPr>
          <p:nvPr>
            <p:ph idx="1"/>
          </p:nvPr>
        </p:nvSpPr>
        <p:spPr>
          <a:xfrm>
            <a:off x="2587487" y="2343532"/>
            <a:ext cx="8915400" cy="3777622"/>
          </a:xfrm>
        </p:spPr>
        <p:txBody>
          <a:bodyPr>
            <a:normAutofit fontScale="92500" lnSpcReduction="20000"/>
          </a:bodyPr>
          <a:lstStyle/>
          <a:p>
            <a:pPr marL="2160000" indent="0" algn="just" rtl="1">
              <a:lnSpc>
                <a:spcPct val="150000"/>
              </a:lnSpc>
              <a:spcBef>
                <a:spcPts val="600"/>
              </a:spcBef>
            </a:pPr>
            <a:r>
              <a:rPr lang="ar-DZ" sz="2000" b="1" dirty="0">
                <a:effectLst/>
                <a:ea typeface="Calibri" panose="020F0502020204030204" pitchFamily="34" charset="0"/>
                <a:cs typeface="Times New Roman" panose="02020603050405020304" pitchFamily="18" charset="0"/>
              </a:rPr>
              <a:t>1/ </a:t>
            </a:r>
            <a:r>
              <a:rPr lang="ar-SA" sz="2000" b="1" dirty="0">
                <a:effectLst/>
                <a:latin typeface="Calibri" panose="020F0502020204030204" pitchFamily="34" charset="0"/>
                <a:ea typeface="Calibri" panose="020F0502020204030204" pitchFamily="34" charset="0"/>
                <a:cs typeface="Times New Roman" panose="02020603050405020304" pitchFamily="18" charset="0"/>
              </a:rPr>
              <a:t>كليـة العلـوم والتكنولوجيا</a:t>
            </a:r>
            <a:r>
              <a:rPr lang="ar-DZ" sz="2000" b="1" dirty="0">
                <a:effectLst/>
                <a:latin typeface="Calibri" panose="020F0502020204030204" pitchFamily="34" charset="0"/>
                <a:ea typeface="Calibri" panose="020F0502020204030204" pitchFamily="34" charset="0"/>
                <a:cs typeface="Times New Roman" panose="02020603050405020304" pitchFamily="18" charset="0"/>
              </a:rPr>
              <a:t>،</a:t>
            </a:r>
            <a:endParaRPr lang="ar-DZ" sz="2000" b="1" dirty="0">
              <a:latin typeface="Calibri" panose="020F0502020204030204" pitchFamily="34" charset="0"/>
              <a:ea typeface="Calibri" panose="020F0502020204030204" pitchFamily="34" charset="0"/>
              <a:cs typeface="Times New Roman" panose="02020603050405020304" pitchFamily="18" charset="0"/>
            </a:endParaRPr>
          </a:p>
          <a:p>
            <a:pPr marL="2160000" indent="0" algn="just" rtl="1">
              <a:lnSpc>
                <a:spcPct val="150000"/>
              </a:lnSpc>
              <a:spcBef>
                <a:spcPts val="600"/>
              </a:spcBef>
            </a:pPr>
            <a:r>
              <a:rPr lang="ar-DZ" sz="2000" b="1" dirty="0">
                <a:effectLst/>
                <a:ea typeface="Calibri" panose="020F0502020204030204" pitchFamily="34" charset="0"/>
                <a:cs typeface="Times New Roman" panose="02020603050405020304" pitchFamily="18" charset="0"/>
              </a:rPr>
              <a:t>2/ </a:t>
            </a:r>
            <a:r>
              <a:rPr lang="ar-SA" sz="2000" b="1" dirty="0">
                <a:latin typeface="Calibri" panose="020F0502020204030204" pitchFamily="34" charset="0"/>
                <a:cs typeface="Times New Roman" panose="02020603050405020304" pitchFamily="18" charset="0"/>
              </a:rPr>
              <a:t>كليـة العلـوم الاقتصادية والتجارية وعلوم التسيير</a:t>
            </a:r>
            <a:r>
              <a:rPr lang="ar-DZ" sz="2000" b="1" dirty="0">
                <a:latin typeface="Calibri" panose="020F0502020204030204" pitchFamily="34" charset="0"/>
                <a:cs typeface="Times New Roman" panose="02020603050405020304" pitchFamily="18" charset="0"/>
              </a:rPr>
              <a:t>،</a:t>
            </a:r>
          </a:p>
          <a:p>
            <a:pPr marL="2160000" indent="0" algn="just" rtl="1">
              <a:lnSpc>
                <a:spcPct val="150000"/>
              </a:lnSpc>
              <a:spcBef>
                <a:spcPts val="600"/>
              </a:spcBef>
            </a:pPr>
            <a:r>
              <a:rPr lang="ar-DZ" sz="2000" b="1" dirty="0">
                <a:effectLst/>
                <a:latin typeface="Calibri" panose="020F0502020204030204" pitchFamily="34" charset="0"/>
                <a:ea typeface="Calibri" panose="020F0502020204030204" pitchFamily="34" charset="0"/>
                <a:cs typeface="Times New Roman" panose="02020603050405020304" pitchFamily="18" charset="0"/>
              </a:rPr>
              <a:t>3/ </a:t>
            </a:r>
            <a:r>
              <a:rPr lang="ar-SA" sz="2000" b="1" dirty="0">
                <a:effectLst/>
                <a:ea typeface="Calibri" panose="020F0502020204030204" pitchFamily="34" charset="0"/>
                <a:cs typeface="Times New Roman" panose="02020603050405020304" pitchFamily="18" charset="0"/>
              </a:rPr>
              <a:t>كليـة العلـوم الإنسانية والاجتماعية</a:t>
            </a:r>
            <a:r>
              <a:rPr lang="ar-DZ" sz="2000" b="1" dirty="0">
                <a:effectLst/>
                <a:ea typeface="Calibri" panose="020F0502020204030204" pitchFamily="34" charset="0"/>
                <a:cs typeface="Times New Roman" panose="02020603050405020304" pitchFamily="18" charset="0"/>
              </a:rPr>
              <a:t>،</a:t>
            </a:r>
            <a:r>
              <a:rPr lang="ar-SA" sz="2000" b="1" dirty="0">
                <a:effectLst/>
                <a:ea typeface="Calibri" panose="020F0502020204030204" pitchFamily="34" charset="0"/>
                <a:cs typeface="Times New Roman" panose="02020603050405020304" pitchFamily="18" charset="0"/>
              </a:rPr>
              <a:t> </a:t>
            </a:r>
            <a:endParaRPr lang="ar-DZ" sz="2000" b="1" dirty="0">
              <a:effectLst/>
              <a:ea typeface="Calibri" panose="020F0502020204030204" pitchFamily="34" charset="0"/>
              <a:cs typeface="Times New Roman" panose="02020603050405020304" pitchFamily="18" charset="0"/>
            </a:endParaRPr>
          </a:p>
          <a:p>
            <a:pPr marL="2160000" indent="0" algn="just" rtl="1">
              <a:lnSpc>
                <a:spcPct val="150000"/>
              </a:lnSpc>
              <a:spcBef>
                <a:spcPts val="600"/>
              </a:spcBef>
            </a:pPr>
            <a:r>
              <a:rPr lang="ar-DZ" sz="2000" b="1" dirty="0">
                <a:effectLst/>
                <a:latin typeface="Calibri" panose="020F0502020204030204" pitchFamily="34" charset="0"/>
                <a:ea typeface="Calibri" panose="020F0502020204030204" pitchFamily="34" charset="0"/>
                <a:cs typeface="Times New Roman" panose="02020603050405020304" pitchFamily="18" charset="0"/>
              </a:rPr>
              <a:t>4/ </a:t>
            </a:r>
            <a:r>
              <a:rPr lang="ar-SA" sz="2000" b="1" dirty="0">
                <a:effectLst/>
                <a:ea typeface="Calibri" panose="020F0502020204030204" pitchFamily="34" charset="0"/>
                <a:cs typeface="Times New Roman" panose="02020603050405020304" pitchFamily="18" charset="0"/>
              </a:rPr>
              <a:t>كلية العلوم الإسلامية</a:t>
            </a:r>
            <a:r>
              <a:rPr lang="ar-DZ" sz="2000" b="1" dirty="0">
                <a:effectLst/>
                <a:ea typeface="Calibri" panose="020F0502020204030204" pitchFamily="34" charset="0"/>
                <a:cs typeface="Times New Roman" panose="02020603050405020304" pitchFamily="18" charset="0"/>
              </a:rPr>
              <a:t>،</a:t>
            </a:r>
            <a:endParaRPr lang="ar-DZ" sz="2000" b="1" dirty="0">
              <a:ea typeface="Calibri" panose="020F0502020204030204" pitchFamily="34" charset="0"/>
              <a:cs typeface="Times New Roman" panose="02020603050405020304" pitchFamily="18" charset="0"/>
            </a:endParaRPr>
          </a:p>
          <a:p>
            <a:pPr marL="2160000" indent="0" algn="just" rtl="1">
              <a:lnSpc>
                <a:spcPct val="150000"/>
              </a:lnSpc>
              <a:spcBef>
                <a:spcPts val="600"/>
              </a:spcBef>
            </a:pPr>
            <a:r>
              <a:rPr lang="ar-DZ" sz="2000" b="1" dirty="0">
                <a:effectLst/>
                <a:latin typeface="Calibri" panose="020F0502020204030204" pitchFamily="34" charset="0"/>
                <a:ea typeface="Calibri" panose="020F0502020204030204" pitchFamily="34" charset="0"/>
                <a:cs typeface="Times New Roman" panose="02020603050405020304" pitchFamily="18" charset="0"/>
              </a:rPr>
              <a:t>5/ </a:t>
            </a:r>
            <a:r>
              <a:rPr lang="ar-SA" sz="2000" b="1" dirty="0">
                <a:latin typeface="Calibri" panose="020F0502020204030204" pitchFamily="34" charset="0"/>
                <a:cs typeface="Times New Roman" panose="02020603050405020304" pitchFamily="18" charset="0"/>
              </a:rPr>
              <a:t>كليـة الحقوق والعلوم السياسية</a:t>
            </a:r>
            <a:r>
              <a:rPr lang="ar-DZ" sz="2000" b="1" dirty="0">
                <a:latin typeface="Calibri" panose="020F0502020204030204" pitchFamily="34" charset="0"/>
                <a:cs typeface="Times New Roman" panose="02020603050405020304" pitchFamily="18" charset="0"/>
              </a:rPr>
              <a:t>،</a:t>
            </a:r>
          </a:p>
          <a:p>
            <a:pPr marL="2160000" indent="0" algn="just" rtl="1">
              <a:lnSpc>
                <a:spcPct val="150000"/>
              </a:lnSpc>
              <a:spcBef>
                <a:spcPts val="600"/>
              </a:spcBef>
            </a:pPr>
            <a:r>
              <a:rPr lang="ar-DZ" sz="2000" b="1" dirty="0">
                <a:effectLst/>
                <a:latin typeface="Calibri" panose="020F0502020204030204" pitchFamily="34" charset="0"/>
                <a:ea typeface="Calibri" panose="020F0502020204030204" pitchFamily="34" charset="0"/>
                <a:cs typeface="Times New Roman" panose="02020603050405020304" pitchFamily="18" charset="0"/>
              </a:rPr>
              <a:t>6</a:t>
            </a:r>
            <a:r>
              <a:rPr lang="ar-DZ" sz="2000" b="1" dirty="0">
                <a:latin typeface="Calibri" panose="020F0502020204030204" pitchFamily="34" charset="0"/>
                <a:cs typeface="Times New Roman" panose="02020603050405020304" pitchFamily="18" charset="0"/>
              </a:rPr>
              <a:t>/ </a:t>
            </a:r>
            <a:r>
              <a:rPr lang="ar-SA" sz="2000" b="1" dirty="0">
                <a:effectLst/>
                <a:latin typeface="Calibri" panose="020F0502020204030204" pitchFamily="34" charset="0"/>
                <a:ea typeface="Calibri" panose="020F0502020204030204" pitchFamily="34" charset="0"/>
                <a:cs typeface="Times New Roman" panose="02020603050405020304" pitchFamily="18" charset="0"/>
              </a:rPr>
              <a:t>كليـة </a:t>
            </a:r>
            <a:r>
              <a:rPr lang="ar-SA" sz="2000" b="1" dirty="0">
                <a:effectLst/>
                <a:ea typeface="Calibri" panose="020F0502020204030204" pitchFamily="34" charset="0"/>
                <a:cs typeface="Times New Roman" panose="02020603050405020304" pitchFamily="18" charset="0"/>
              </a:rPr>
              <a:t>الآداب</a:t>
            </a:r>
            <a:r>
              <a:rPr lang="ar-SA" sz="2000" b="1" dirty="0">
                <a:effectLst/>
                <a:latin typeface="Calibri" panose="020F0502020204030204" pitchFamily="34" charset="0"/>
                <a:ea typeface="Calibri" panose="020F0502020204030204" pitchFamily="34" charset="0"/>
                <a:cs typeface="Times New Roman" panose="02020603050405020304" pitchFamily="18" charset="0"/>
              </a:rPr>
              <a:t> واللغات</a:t>
            </a:r>
            <a:r>
              <a:rPr lang="ar-DZ" sz="2000" b="1" dirty="0">
                <a:effectLst/>
                <a:latin typeface="Calibri" panose="020F0502020204030204" pitchFamily="34" charset="0"/>
                <a:ea typeface="Calibri" panose="020F0502020204030204" pitchFamily="34" charset="0"/>
                <a:cs typeface="Times New Roman" panose="02020603050405020304" pitchFamily="18" charset="0"/>
              </a:rPr>
              <a:t>،</a:t>
            </a:r>
          </a:p>
          <a:p>
            <a:pPr marL="2160000" indent="0" algn="just" rtl="1">
              <a:lnSpc>
                <a:spcPct val="150000"/>
              </a:lnSpc>
              <a:spcBef>
                <a:spcPts val="600"/>
              </a:spcBef>
            </a:pPr>
            <a:r>
              <a:rPr lang="ar-DZ" sz="2000" b="1" dirty="0">
                <a:latin typeface="Calibri" panose="020F0502020204030204" pitchFamily="34" charset="0"/>
                <a:cs typeface="Times New Roman" panose="02020603050405020304" pitchFamily="18" charset="0"/>
              </a:rPr>
              <a:t> 7/ </a:t>
            </a:r>
            <a:r>
              <a:rPr lang="ar-SA" sz="2000" b="1" dirty="0">
                <a:effectLst/>
                <a:latin typeface="Calibri" panose="020F0502020204030204" pitchFamily="34" charset="0"/>
                <a:ea typeface="Calibri" panose="020F0502020204030204" pitchFamily="34" charset="0"/>
                <a:cs typeface="Times New Roman" panose="02020603050405020304" pitchFamily="18" charset="0"/>
              </a:rPr>
              <a:t>كلية علوم المادة والرياضيات والإعلام الآلي</a:t>
            </a:r>
            <a:r>
              <a:rPr lang="ar-DZ" sz="2000" b="1" dirty="0">
                <a:effectLst/>
                <a:latin typeface="Calibri" panose="020F0502020204030204" pitchFamily="34" charset="0"/>
                <a:ea typeface="Calibri" panose="020F0502020204030204" pitchFamily="34" charset="0"/>
                <a:cs typeface="Times New Roman" panose="02020603050405020304" pitchFamily="18" charset="0"/>
              </a:rPr>
              <a:t>،</a:t>
            </a:r>
          </a:p>
          <a:p>
            <a:pPr marL="2160000" indent="0" algn="just" rtl="1">
              <a:lnSpc>
                <a:spcPct val="150000"/>
              </a:lnSpc>
              <a:spcBef>
                <a:spcPts val="600"/>
              </a:spcBef>
            </a:pPr>
            <a:r>
              <a:rPr lang="ar-DZ" sz="2000" b="1" dirty="0">
                <a:effectLst/>
                <a:ea typeface="Calibri" panose="020F0502020204030204" pitchFamily="34" charset="0"/>
                <a:cs typeface="Simplified Arabic" panose="02020603050405020304" pitchFamily="18" charset="-78"/>
              </a:rPr>
              <a:t>8/ </a:t>
            </a:r>
            <a:r>
              <a:rPr lang="ar-SA" sz="2000" b="1" dirty="0">
                <a:effectLst/>
                <a:ea typeface="Calibri" panose="020F0502020204030204" pitchFamily="34" charset="0"/>
                <a:cs typeface="Simplified Arabic" panose="02020603050405020304" pitchFamily="18" charset="-78"/>
              </a:rPr>
              <a:t>كلية علوم الطبيعة والحياة</a:t>
            </a:r>
            <a:r>
              <a:rPr lang="ar-DZ" sz="2000" b="1" dirty="0">
                <a:effectLst/>
                <a:ea typeface="Calibri" panose="020F0502020204030204" pitchFamily="34" charset="0"/>
                <a:cs typeface="Simplified Arabic" panose="02020603050405020304" pitchFamily="18" charset="-78"/>
              </a:rPr>
              <a:t>.</a:t>
            </a:r>
            <a:endParaRPr lang="fr-FR" sz="4400" b="1" dirty="0"/>
          </a:p>
        </p:txBody>
      </p:sp>
      <p:sp>
        <p:nvSpPr>
          <p:cNvPr id="5" name="Espace réservé du pied de page 4">
            <a:extLst>
              <a:ext uri="{FF2B5EF4-FFF2-40B4-BE49-F238E27FC236}">
                <a16:creationId xmlns:a16="http://schemas.microsoft.com/office/drawing/2014/main" xmlns="" id="{413E2F38-3E36-3C5D-FB97-6008029797A8}"/>
              </a:ext>
            </a:extLst>
          </p:cNvPr>
          <p:cNvSpPr>
            <a:spLocks noGrp="1"/>
          </p:cNvSpPr>
          <p:nvPr>
            <p:ph type="ftr" sz="quarter" idx="11"/>
          </p:nvPr>
        </p:nvSpPr>
        <p:spPr>
          <a:xfrm>
            <a:off x="622853" y="6356350"/>
            <a:ext cx="10880034"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EC71693A-7538-C75E-C1DE-1C7D58B25160}"/>
              </a:ext>
            </a:extLst>
          </p:cNvPr>
          <p:cNvSpPr>
            <a:spLocks noGrp="1"/>
          </p:cNvSpPr>
          <p:nvPr>
            <p:ph type="sldNum" sz="quarter" idx="12"/>
          </p:nvPr>
        </p:nvSpPr>
        <p:spPr/>
        <p:txBody>
          <a:bodyPr/>
          <a:lstStyle/>
          <a:p>
            <a:fld id="{DCD455ED-B2AE-4D1C-8EDE-5C13CD1B5D94}" type="slidenum">
              <a:rPr lang="fr-FR" smtClean="0"/>
              <a:pPr/>
              <a:t>28</a:t>
            </a:fld>
            <a:endParaRPr lang="fr-FR"/>
          </a:p>
        </p:txBody>
      </p:sp>
      <p:pic>
        <p:nvPicPr>
          <p:cNvPr id="4" name="Image 3">
            <a:extLst>
              <a:ext uri="{FF2B5EF4-FFF2-40B4-BE49-F238E27FC236}">
                <a16:creationId xmlns:a16="http://schemas.microsoft.com/office/drawing/2014/main" xmlns="" id="{ED84165D-EB02-BD2B-4C82-77F04669D65C}"/>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58666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B63738-24EE-2B5D-4820-770FD9164C00}"/>
              </a:ext>
            </a:extLst>
          </p:cNvPr>
          <p:cNvSpPr>
            <a:spLocks noGrp="1"/>
          </p:cNvSpPr>
          <p:nvPr>
            <p:ph type="title"/>
          </p:nvPr>
        </p:nvSpPr>
        <p:spPr/>
        <p:txBody>
          <a:bodyPr>
            <a:normAutofit/>
          </a:bodyPr>
          <a:lstStyle/>
          <a:p>
            <a:pPr algn="ctr" rtl="1">
              <a:lnSpc>
                <a:spcPct val="100000"/>
              </a:lnSpc>
            </a:pPr>
            <a:r>
              <a:rPr lang="ar-DZ" b="1" dirty="0">
                <a:effectLst/>
                <a:latin typeface="Calibri" panose="020F0502020204030204" pitchFamily="34" charset="0"/>
                <a:ea typeface="Calibri" panose="020F0502020204030204" pitchFamily="34" charset="0"/>
                <a:cs typeface="Times New Roman" panose="02020603050405020304" pitchFamily="18" charset="0"/>
              </a:rPr>
              <a:t>1/ </a:t>
            </a:r>
            <a:r>
              <a:rPr lang="ar-SA" b="1" dirty="0">
                <a:effectLst/>
                <a:latin typeface="Calibri" panose="020F0502020204030204" pitchFamily="34" charset="0"/>
                <a:ea typeface="Calibri" panose="020F0502020204030204" pitchFamily="34" charset="0"/>
                <a:cs typeface="Times New Roman" panose="02020603050405020304" pitchFamily="18" charset="0"/>
              </a:rPr>
              <a:t>كليـة العلـوم والتكنولوجيا</a:t>
            </a:r>
            <a:endParaRPr lang="fr-FR" dirty="0"/>
          </a:p>
        </p:txBody>
      </p:sp>
      <p:sp>
        <p:nvSpPr>
          <p:cNvPr id="3" name="Espace réservé du contenu 2">
            <a:extLst>
              <a:ext uri="{FF2B5EF4-FFF2-40B4-BE49-F238E27FC236}">
                <a16:creationId xmlns:a16="http://schemas.microsoft.com/office/drawing/2014/main" xmlns="" id="{1663D974-3BB9-7FA0-58FC-2985D157833E}"/>
              </a:ext>
            </a:extLst>
          </p:cNvPr>
          <p:cNvSpPr>
            <a:spLocks noGrp="1"/>
          </p:cNvSpPr>
          <p:nvPr>
            <p:ph idx="1"/>
          </p:nvPr>
        </p:nvSpPr>
        <p:spPr>
          <a:xfrm>
            <a:off x="838200" y="1484244"/>
            <a:ext cx="10515600" cy="4744278"/>
          </a:xfrm>
        </p:spPr>
        <p:txBody>
          <a:bodyPr>
            <a:normAutofit fontScale="92500" lnSpcReduction="10000"/>
          </a:bodyPr>
          <a:lstStyle/>
          <a:p>
            <a:pPr marL="2160000" indent="0" algn="just" rtl="1">
              <a:lnSpc>
                <a:spcPct val="100000"/>
              </a:lnSpc>
              <a:spcBef>
                <a:spcPts val="1200"/>
              </a:spcBef>
              <a:spcAft>
                <a:spcPts val="1200"/>
              </a:spcAft>
              <a:buNone/>
            </a:pPr>
            <a:r>
              <a:rPr lang="ar-DZ" sz="2400" b="1" dirty="0">
                <a:cs typeface="+mj-cs"/>
              </a:rPr>
              <a:t>وتضم الأقسام التالية:</a:t>
            </a:r>
          </a:p>
          <a:p>
            <a:pPr marL="2160000" indent="0" algn="just" rtl="1">
              <a:spcBef>
                <a:spcPts val="1200"/>
              </a:spcBef>
              <a:spcAft>
                <a:spcPts val="1200"/>
              </a:spcAft>
            </a:pPr>
            <a:r>
              <a:rPr lang="ar-DZ" sz="2400" b="1" dirty="0">
                <a:effectLst/>
                <a:latin typeface="Calibri" panose="020F0502020204030204" pitchFamily="34" charset="0"/>
                <a:ea typeface="Calibri" panose="020F0502020204030204" pitchFamily="34" charset="0"/>
                <a:cs typeface="+mj-cs"/>
              </a:rPr>
              <a:t>1/ </a:t>
            </a:r>
            <a:r>
              <a:rPr lang="ar-SA" sz="2400" b="1" dirty="0">
                <a:effectLst/>
                <a:latin typeface="Calibri" panose="020F0502020204030204" pitchFamily="34" charset="0"/>
                <a:ea typeface="Calibri" panose="020F0502020204030204" pitchFamily="34" charset="0"/>
                <a:cs typeface="+mj-cs"/>
              </a:rPr>
              <a:t>قسم </a:t>
            </a:r>
            <a:r>
              <a:rPr lang="ar-DZ" sz="2400" b="1" dirty="0">
                <a:effectLst/>
                <a:latin typeface="Calibri" panose="020F0502020204030204" pitchFamily="34" charset="0"/>
                <a:ea typeface="Calibri" panose="020F0502020204030204" pitchFamily="34" charset="0"/>
                <a:cs typeface="+mj-cs"/>
              </a:rPr>
              <a:t>ال</a:t>
            </a:r>
            <a:r>
              <a:rPr lang="ar-SA" sz="2400" b="1" dirty="0">
                <a:effectLst/>
                <a:latin typeface="Calibri" panose="020F0502020204030204" pitchFamily="34" charset="0"/>
                <a:ea typeface="Calibri" panose="020F0502020204030204" pitchFamily="34" charset="0"/>
                <a:cs typeface="+mj-cs"/>
              </a:rPr>
              <a:t>علوم </a:t>
            </a:r>
            <a:r>
              <a:rPr lang="ar-DZ" sz="2400" b="1" dirty="0">
                <a:effectLst/>
                <a:latin typeface="Calibri" panose="020F0502020204030204" pitchFamily="34" charset="0"/>
                <a:ea typeface="Calibri" panose="020F0502020204030204" pitchFamily="34" charset="0"/>
                <a:cs typeface="+mj-cs"/>
              </a:rPr>
              <a:t>ال</a:t>
            </a:r>
            <a:r>
              <a:rPr lang="ar-SA" sz="2400" b="1" dirty="0">
                <a:effectLst/>
                <a:latin typeface="Calibri" panose="020F0502020204030204" pitchFamily="34" charset="0"/>
                <a:ea typeface="Calibri" panose="020F0502020204030204" pitchFamily="34" charset="0"/>
                <a:cs typeface="+mj-cs"/>
              </a:rPr>
              <a:t>تكنولوجي</a:t>
            </a:r>
            <a:r>
              <a:rPr lang="ar-DZ" sz="2400" b="1" dirty="0">
                <a:effectLst/>
                <a:latin typeface="Calibri" panose="020F0502020204030204" pitchFamily="34" charset="0"/>
                <a:ea typeface="Calibri" panose="020F0502020204030204" pitchFamily="34" charset="0"/>
                <a:cs typeface="+mj-cs"/>
              </a:rPr>
              <a:t>ة،</a:t>
            </a:r>
          </a:p>
          <a:p>
            <a:pPr marL="2160000" indent="0" algn="just" rtl="1">
              <a:lnSpc>
                <a:spcPct val="100000"/>
              </a:lnSpc>
              <a:spcBef>
                <a:spcPts val="1200"/>
              </a:spcBef>
              <a:spcAft>
                <a:spcPts val="1200"/>
              </a:spcAft>
            </a:pPr>
            <a:r>
              <a:rPr lang="ar-DZ" sz="2400" b="1" dirty="0">
                <a:latin typeface="Calibri" panose="020F0502020204030204" pitchFamily="34" charset="0"/>
                <a:ea typeface="Calibri" panose="020F0502020204030204" pitchFamily="34" charset="0"/>
                <a:cs typeface="+mj-cs"/>
              </a:rPr>
              <a:t>2/ </a:t>
            </a:r>
            <a:r>
              <a:rPr lang="ar-SA" sz="2400" b="1" dirty="0">
                <a:effectLst/>
                <a:latin typeface="Calibri" panose="020F0502020204030204" pitchFamily="34" charset="0"/>
                <a:ea typeface="Calibri" panose="020F0502020204030204" pitchFamily="34" charset="0"/>
                <a:cs typeface="+mj-cs"/>
              </a:rPr>
              <a:t>قسم الهندسة المدنية</a:t>
            </a:r>
            <a:r>
              <a:rPr lang="ar-DZ" sz="2400" b="1" dirty="0">
                <a:effectLst/>
                <a:latin typeface="Calibri" panose="020F0502020204030204" pitchFamily="34" charset="0"/>
                <a:ea typeface="Calibri" panose="020F0502020204030204" pitchFamily="34" charset="0"/>
                <a:cs typeface="+mj-cs"/>
              </a:rPr>
              <a:t>،</a:t>
            </a:r>
          </a:p>
          <a:p>
            <a:pPr marL="2160000" indent="0" algn="just" rtl="1">
              <a:lnSpc>
                <a:spcPct val="100000"/>
              </a:lnSpc>
              <a:spcBef>
                <a:spcPts val="1200"/>
              </a:spcBef>
              <a:spcAft>
                <a:spcPts val="1200"/>
              </a:spcAft>
            </a:pPr>
            <a:r>
              <a:rPr lang="ar-DZ" sz="2400" b="1" dirty="0">
                <a:latin typeface="Calibri" panose="020F0502020204030204" pitchFamily="34" charset="0"/>
                <a:ea typeface="Calibri" panose="020F0502020204030204" pitchFamily="34" charset="0"/>
                <a:cs typeface="+mj-cs"/>
              </a:rPr>
              <a:t>3/ </a:t>
            </a:r>
            <a:r>
              <a:rPr lang="ar-SA" sz="2400" b="1" dirty="0">
                <a:effectLst/>
                <a:latin typeface="Calibri" panose="020F0502020204030204" pitchFamily="34" charset="0"/>
                <a:ea typeface="Calibri" panose="020F0502020204030204" pitchFamily="34" charset="0"/>
                <a:cs typeface="+mj-cs"/>
              </a:rPr>
              <a:t>قسم الهندسة الكهربائية</a:t>
            </a:r>
            <a:r>
              <a:rPr lang="ar-DZ" sz="2400" b="1" dirty="0">
                <a:effectLst/>
                <a:latin typeface="Calibri" panose="020F0502020204030204" pitchFamily="34" charset="0"/>
                <a:ea typeface="Calibri" panose="020F0502020204030204" pitchFamily="34" charset="0"/>
                <a:cs typeface="+mj-cs"/>
              </a:rPr>
              <a:t>،</a:t>
            </a:r>
          </a:p>
          <a:p>
            <a:pPr marL="2160000" indent="0" algn="just" rtl="1">
              <a:lnSpc>
                <a:spcPct val="100000"/>
              </a:lnSpc>
              <a:spcBef>
                <a:spcPts val="1200"/>
              </a:spcBef>
              <a:spcAft>
                <a:spcPts val="1200"/>
              </a:spcAft>
            </a:pPr>
            <a:r>
              <a:rPr lang="ar-DZ" sz="2400" b="1" dirty="0">
                <a:latin typeface="Calibri" panose="020F0502020204030204" pitchFamily="34" charset="0"/>
                <a:ea typeface="Calibri" panose="020F0502020204030204" pitchFamily="34" charset="0"/>
                <a:cs typeface="+mj-cs"/>
              </a:rPr>
              <a:t>4/ </a:t>
            </a:r>
            <a:r>
              <a:rPr lang="ar-SA" sz="2400" b="1" dirty="0">
                <a:effectLst/>
                <a:latin typeface="Calibri" panose="020F0502020204030204" pitchFamily="34" charset="0"/>
                <a:ea typeface="Calibri" panose="020F0502020204030204" pitchFamily="34" charset="0"/>
                <a:cs typeface="+mj-cs"/>
              </a:rPr>
              <a:t>قسم المحروقات و الطاقات المتجددة</a:t>
            </a:r>
            <a:r>
              <a:rPr lang="ar-DZ" sz="2400" b="1" dirty="0">
                <a:effectLst/>
                <a:latin typeface="Calibri" panose="020F0502020204030204" pitchFamily="34" charset="0"/>
                <a:ea typeface="Calibri" panose="020F0502020204030204" pitchFamily="34" charset="0"/>
                <a:cs typeface="+mj-cs"/>
              </a:rPr>
              <a:t>،</a:t>
            </a:r>
          </a:p>
          <a:p>
            <a:pPr marL="2160000" indent="0" algn="just" rtl="1">
              <a:spcBef>
                <a:spcPts val="1200"/>
              </a:spcBef>
              <a:spcAft>
                <a:spcPts val="1200"/>
              </a:spcAft>
            </a:pPr>
            <a:r>
              <a:rPr lang="ar-DZ" sz="2400" b="1" dirty="0">
                <a:latin typeface="Calibri" panose="020F0502020204030204" pitchFamily="34" charset="0"/>
                <a:ea typeface="Calibri" panose="020F0502020204030204" pitchFamily="34" charset="0"/>
                <a:cs typeface="+mj-cs"/>
              </a:rPr>
              <a:t>5/ </a:t>
            </a:r>
            <a:r>
              <a:rPr lang="ar-SA" sz="2400" b="1" dirty="0">
                <a:effectLst/>
                <a:latin typeface="Calibri" panose="020F0502020204030204" pitchFamily="34" charset="0"/>
                <a:ea typeface="Calibri" panose="020F0502020204030204" pitchFamily="34" charset="0"/>
                <a:cs typeface="+mj-cs"/>
              </a:rPr>
              <a:t>قسم الهندسة الميكانيكية</a:t>
            </a:r>
            <a:r>
              <a:rPr lang="ar-DZ" sz="2400" b="1" dirty="0">
                <a:effectLst/>
                <a:latin typeface="Calibri" panose="020F0502020204030204" pitchFamily="34" charset="0"/>
                <a:ea typeface="Calibri" panose="020F0502020204030204" pitchFamily="34" charset="0"/>
                <a:cs typeface="+mj-cs"/>
              </a:rPr>
              <a:t>،</a:t>
            </a:r>
          </a:p>
          <a:p>
            <a:pPr marL="2160000" indent="0" algn="just" rtl="1">
              <a:spcBef>
                <a:spcPts val="1200"/>
              </a:spcBef>
              <a:spcAft>
                <a:spcPts val="1200"/>
              </a:spcAft>
            </a:pPr>
            <a:r>
              <a:rPr lang="ar-DZ" sz="2400" b="1" dirty="0">
                <a:latin typeface="Calibri" panose="020F0502020204030204" pitchFamily="34" charset="0"/>
                <a:ea typeface="Calibri" panose="020F0502020204030204" pitchFamily="34" charset="0"/>
                <a:cs typeface="+mj-cs"/>
              </a:rPr>
              <a:t>6/ </a:t>
            </a:r>
            <a:r>
              <a:rPr lang="ar-SA" sz="2400" b="1" dirty="0">
                <a:effectLst/>
                <a:latin typeface="Calibri" panose="020F0502020204030204" pitchFamily="34" charset="0"/>
                <a:ea typeface="Calibri" panose="020F0502020204030204" pitchFamily="34" charset="0"/>
                <a:cs typeface="+mj-cs"/>
              </a:rPr>
              <a:t>قسم هندسة المن</a:t>
            </a:r>
            <a:r>
              <a:rPr lang="ar-DZ" sz="2400" b="1" dirty="0">
                <a:effectLst/>
                <a:latin typeface="Calibri" panose="020F0502020204030204" pitchFamily="34" charset="0"/>
                <a:ea typeface="Calibri" panose="020F0502020204030204" pitchFamily="34" charset="0"/>
                <a:cs typeface="+mj-cs"/>
              </a:rPr>
              <a:t>ا</a:t>
            </a:r>
            <a:r>
              <a:rPr lang="ar-SA" sz="2400" b="1" dirty="0">
                <a:effectLst/>
                <a:latin typeface="Calibri" panose="020F0502020204030204" pitchFamily="34" charset="0"/>
                <a:ea typeface="Calibri" panose="020F0502020204030204" pitchFamily="34" charset="0"/>
                <a:cs typeface="+mj-cs"/>
              </a:rPr>
              <a:t>جم</a:t>
            </a:r>
            <a:r>
              <a:rPr lang="ar-DZ" sz="2400" b="1" dirty="0">
                <a:effectLst/>
                <a:latin typeface="Calibri" panose="020F0502020204030204" pitchFamily="34" charset="0"/>
                <a:ea typeface="Calibri" panose="020F0502020204030204" pitchFamily="34" charset="0"/>
                <a:cs typeface="+mj-cs"/>
              </a:rPr>
              <a:t>،</a:t>
            </a:r>
          </a:p>
          <a:p>
            <a:pPr marL="2160000" indent="0" algn="just" rtl="1">
              <a:spcBef>
                <a:spcPts val="1200"/>
              </a:spcBef>
              <a:spcAft>
                <a:spcPts val="1200"/>
              </a:spcAft>
            </a:pPr>
            <a:r>
              <a:rPr lang="ar-DZ" sz="2400" b="1" dirty="0">
                <a:effectLst/>
                <a:latin typeface="Calibri" panose="020F0502020204030204" pitchFamily="34" charset="0"/>
                <a:ea typeface="Calibri" panose="020F0502020204030204" pitchFamily="34" charset="0"/>
                <a:cs typeface="+mj-cs"/>
              </a:rPr>
              <a:t>7/</a:t>
            </a:r>
            <a:r>
              <a:rPr lang="ar-DZ" sz="2400" b="1" dirty="0">
                <a:latin typeface="Calibri" panose="020F0502020204030204" pitchFamily="34" charset="0"/>
                <a:ea typeface="Calibri" panose="020F0502020204030204" pitchFamily="34" charset="0"/>
                <a:cs typeface="+mj-cs"/>
              </a:rPr>
              <a:t> </a:t>
            </a:r>
            <a:r>
              <a:rPr lang="ar-SA" sz="2400" b="1" dirty="0">
                <a:effectLst/>
                <a:latin typeface="Calibri" panose="020F0502020204030204" pitchFamily="34" charset="0"/>
                <a:ea typeface="Calibri" panose="020F0502020204030204" pitchFamily="34" charset="0"/>
                <a:cs typeface="+mj-cs"/>
              </a:rPr>
              <a:t>قسم </a:t>
            </a:r>
            <a:r>
              <a:rPr lang="ar-DZ" sz="2400" b="1" dirty="0">
                <a:effectLst/>
                <a:latin typeface="Calibri" panose="020F0502020204030204" pitchFamily="34" charset="0"/>
                <a:ea typeface="Calibri" panose="020F0502020204030204" pitchFamily="34" charset="0"/>
                <a:cs typeface="+mj-cs"/>
              </a:rPr>
              <a:t>النظافة ووقاية المحيط</a:t>
            </a:r>
            <a:r>
              <a:rPr lang="ar-DZ" sz="2400" b="1" dirty="0">
                <a:latin typeface="Calibri" panose="020F0502020204030204" pitchFamily="34" charset="0"/>
                <a:ea typeface="Calibri" panose="020F0502020204030204" pitchFamily="34" charset="0"/>
                <a:cs typeface="+mj-cs"/>
              </a:rPr>
              <a:t>.</a:t>
            </a:r>
            <a:endParaRPr lang="ar-DZ" sz="2400" b="1" dirty="0">
              <a:effectLst/>
              <a:latin typeface="Calibri" panose="020F0502020204030204" pitchFamily="34" charset="0"/>
              <a:ea typeface="Calibri" panose="020F0502020204030204" pitchFamily="34" charset="0"/>
              <a:cs typeface="+mj-cs"/>
            </a:endParaRPr>
          </a:p>
        </p:txBody>
      </p:sp>
      <p:sp>
        <p:nvSpPr>
          <p:cNvPr id="5" name="Espace réservé du pied de page 4">
            <a:extLst>
              <a:ext uri="{FF2B5EF4-FFF2-40B4-BE49-F238E27FC236}">
                <a16:creationId xmlns:a16="http://schemas.microsoft.com/office/drawing/2014/main" xmlns="" id="{AF441390-AE82-1694-64C4-4BC36F966853}"/>
              </a:ext>
            </a:extLst>
          </p:cNvPr>
          <p:cNvSpPr>
            <a:spLocks noGrp="1"/>
          </p:cNvSpPr>
          <p:nvPr>
            <p:ph type="ftr" sz="quarter" idx="11"/>
          </p:nvPr>
        </p:nvSpPr>
        <p:spPr>
          <a:xfrm>
            <a:off x="967408" y="6356350"/>
            <a:ext cx="10386391"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E7AD71C2-2986-169B-39EA-AA16F581BBB3}"/>
              </a:ext>
            </a:extLst>
          </p:cNvPr>
          <p:cNvSpPr>
            <a:spLocks noGrp="1"/>
          </p:cNvSpPr>
          <p:nvPr>
            <p:ph type="sldNum" sz="quarter" idx="12"/>
          </p:nvPr>
        </p:nvSpPr>
        <p:spPr/>
        <p:txBody>
          <a:bodyPr/>
          <a:lstStyle/>
          <a:p>
            <a:fld id="{DCD455ED-B2AE-4D1C-8EDE-5C13CD1B5D94}" type="slidenum">
              <a:rPr lang="fr-FR" smtClean="0"/>
              <a:pPr/>
              <a:t>29</a:t>
            </a:fld>
            <a:endParaRPr lang="fr-FR"/>
          </a:p>
        </p:txBody>
      </p:sp>
      <p:pic>
        <p:nvPicPr>
          <p:cNvPr id="4" name="Image 3">
            <a:extLst>
              <a:ext uri="{FF2B5EF4-FFF2-40B4-BE49-F238E27FC236}">
                <a16:creationId xmlns:a16="http://schemas.microsoft.com/office/drawing/2014/main" xmlns="" id="{8476B4B6-05CE-F511-9510-91EDABAE6999}"/>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13002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4EFD4E-76D9-BD24-50BA-FF2338621E1F}"/>
              </a:ext>
            </a:extLst>
          </p:cNvPr>
          <p:cNvSpPr>
            <a:spLocks noGrp="1"/>
          </p:cNvSpPr>
          <p:nvPr>
            <p:ph type="title"/>
          </p:nvPr>
        </p:nvSpPr>
        <p:spPr>
          <a:xfrm>
            <a:off x="1943367" y="782574"/>
            <a:ext cx="8911687" cy="740666"/>
          </a:xfrm>
        </p:spPr>
        <p:txBody>
          <a:bodyPr/>
          <a:lstStyle/>
          <a:p>
            <a:pPr algn="ctr"/>
            <a:r>
              <a:rPr lang="ar-DZ" b="1" dirty="0"/>
              <a:t>أوليات</a:t>
            </a:r>
            <a:endParaRPr lang="fr-FR" b="1" dirty="0"/>
          </a:p>
        </p:txBody>
      </p:sp>
      <p:sp>
        <p:nvSpPr>
          <p:cNvPr id="3" name="Espace réservé du contenu 2">
            <a:extLst>
              <a:ext uri="{FF2B5EF4-FFF2-40B4-BE49-F238E27FC236}">
                <a16:creationId xmlns:a16="http://schemas.microsoft.com/office/drawing/2014/main" xmlns="" id="{E454E185-E6FA-E76B-6F79-59B08F5C9FF7}"/>
              </a:ext>
            </a:extLst>
          </p:cNvPr>
          <p:cNvSpPr>
            <a:spLocks noGrp="1"/>
          </p:cNvSpPr>
          <p:nvPr>
            <p:ph idx="1"/>
          </p:nvPr>
        </p:nvSpPr>
        <p:spPr>
          <a:xfrm>
            <a:off x="1050878" y="1523240"/>
            <a:ext cx="10453734" cy="4546978"/>
          </a:xfrm>
        </p:spPr>
        <p:txBody>
          <a:bodyPr>
            <a:normAutofit fontScale="62500" lnSpcReduction="20000"/>
          </a:bodyPr>
          <a:lstStyle/>
          <a:p>
            <a:pPr algn="just" rtl="1"/>
            <a:r>
              <a:rPr lang="ar-DZ" sz="2400" b="1" kern="0" dirty="0">
                <a:solidFill>
                  <a:srgbClr val="000000"/>
                </a:solidFill>
                <a:latin typeface="Calibri" panose="020F0502020204030204" pitchFamily="34" charset="0"/>
              </a:rPr>
              <a:t>يمكن لحامل شهادة البكالوريا الجديد التسجيل في مسار تكوين حضوري أو عن </a:t>
            </a:r>
            <a:r>
              <a:rPr lang="ar-DZ" sz="2400" b="1" kern="0" dirty="0" smtClean="0">
                <a:solidFill>
                  <a:srgbClr val="000000"/>
                </a:solidFill>
                <a:latin typeface="Calibri" panose="020F0502020204030204" pitchFamily="34" charset="0"/>
              </a:rPr>
              <a:t>بعد طبقاً </a:t>
            </a:r>
            <a:r>
              <a:rPr lang="ar-DZ" sz="2400" b="1" kern="0" dirty="0">
                <a:solidFill>
                  <a:srgbClr val="000000"/>
                </a:solidFill>
                <a:latin typeface="Calibri" panose="020F0502020204030204" pitchFamily="34" charset="0"/>
              </a:rPr>
              <a:t>للتنظيم المعمول به،</a:t>
            </a:r>
          </a:p>
          <a:p>
            <a:pPr algn="just" rtl="1"/>
            <a:r>
              <a:rPr lang="ar-DZ" sz="2400" b="1" kern="0" dirty="0">
                <a:solidFill>
                  <a:srgbClr val="000000"/>
                </a:solidFill>
                <a:latin typeface="Calibri" panose="020F0502020204030204" pitchFamily="34" charset="0"/>
              </a:rPr>
              <a:t>لا يستفيد </a:t>
            </a:r>
            <a:r>
              <a:rPr lang="ar-DZ" sz="2400" b="1" kern="0" dirty="0" err="1">
                <a:solidFill>
                  <a:srgbClr val="000000"/>
                </a:solidFill>
                <a:latin typeface="Calibri" panose="020F0502020204030204" pitchFamily="34" charset="0"/>
              </a:rPr>
              <a:t>حاملواْ</a:t>
            </a:r>
            <a:r>
              <a:rPr lang="ar-DZ" sz="2400" b="1" kern="0" dirty="0">
                <a:solidFill>
                  <a:srgbClr val="000000"/>
                </a:solidFill>
                <a:latin typeface="Calibri" panose="020F0502020204030204" pitchFamily="34" charset="0"/>
              </a:rPr>
              <a:t> أكثر من شهادة بكالوريا سوى من تسجيل واحد فقط حضورياً.</a:t>
            </a:r>
          </a:p>
          <a:p>
            <a:pPr algn="just" rtl="1"/>
            <a:r>
              <a:rPr lang="ar-DZ" sz="2400" b="1" kern="0" dirty="0">
                <a:solidFill>
                  <a:srgbClr val="000000"/>
                </a:solidFill>
                <a:latin typeface="Calibri" panose="020F0502020204030204" pitchFamily="34" charset="0"/>
              </a:rPr>
              <a:t>يمكن لحامل شهادة البكالوريا الجديد متابعة مسارين تكوينيين مختلفين بالتوازي، إن رغب في ذلك حسب عروض </a:t>
            </a:r>
            <a:r>
              <a:rPr lang="ar-DZ" sz="2400" b="1" kern="0" dirty="0" smtClean="0">
                <a:solidFill>
                  <a:srgbClr val="000000"/>
                </a:solidFill>
                <a:latin typeface="Calibri" panose="020F0502020204030204" pitchFamily="34" charset="0"/>
              </a:rPr>
              <a:t>التكوين </a:t>
            </a:r>
            <a:r>
              <a:rPr lang="ar-DZ" sz="2400" b="1" kern="0" dirty="0">
                <a:solidFill>
                  <a:srgbClr val="000000"/>
                </a:solidFill>
                <a:latin typeface="Calibri" panose="020F0502020204030204" pitchFamily="34" charset="0"/>
              </a:rPr>
              <a:t>المتوفرة وشروط الالتحاق بها والمقاعد البيداغوجية المتاحة</a:t>
            </a:r>
            <a:r>
              <a:rPr lang="ar-DZ" sz="2400" b="1" kern="0" dirty="0" smtClean="0">
                <a:solidFill>
                  <a:srgbClr val="000000"/>
                </a:solidFill>
                <a:latin typeface="Calibri" panose="020F0502020204030204" pitchFamily="34" charset="0"/>
              </a:rPr>
              <a:t>. </a:t>
            </a:r>
            <a:r>
              <a:rPr lang="ar-DZ" sz="1700" b="1" dirty="0" smtClean="0">
                <a:highlight>
                  <a:srgbClr val="00FF00"/>
                </a:highlight>
              </a:rPr>
              <a:t>(أنظر الملحق 03: مسارات التكوين في الشهادات المزدوجة </a:t>
            </a:r>
            <a:r>
              <a:rPr lang="ar-DZ" sz="1700" b="1" dirty="0" err="1" smtClean="0">
                <a:highlight>
                  <a:srgbClr val="00FF00"/>
                </a:highlight>
              </a:rPr>
              <a:t>ص</a:t>
            </a:r>
            <a:r>
              <a:rPr lang="ar-DZ" sz="1700" b="1" dirty="0" smtClean="0">
                <a:highlight>
                  <a:srgbClr val="00FF00"/>
                </a:highlight>
              </a:rPr>
              <a:t> ص: 85-86، منشور رقم 01 مؤرخ في 04 </a:t>
            </a:r>
            <a:r>
              <a:rPr lang="ar-DZ" sz="1700" b="1" dirty="0" err="1" smtClean="0">
                <a:highlight>
                  <a:srgbClr val="00FF00"/>
                </a:highlight>
              </a:rPr>
              <a:t>جويلية</a:t>
            </a:r>
            <a:r>
              <a:rPr lang="ar-DZ" sz="1700" b="1" dirty="0" smtClean="0">
                <a:highlight>
                  <a:srgbClr val="00FF00"/>
                </a:highlight>
              </a:rPr>
              <a:t> 2023) </a:t>
            </a:r>
            <a:endParaRPr lang="ar-DZ" sz="2400" b="1" kern="0" dirty="0">
              <a:solidFill>
                <a:srgbClr val="000000"/>
              </a:solidFill>
              <a:latin typeface="Calibri" panose="020F0502020204030204" pitchFamily="34" charset="0"/>
            </a:endParaRPr>
          </a:p>
          <a:p>
            <a:pPr algn="just" rtl="1"/>
            <a:r>
              <a:rPr lang="ar-DZ" sz="2400" b="1" kern="0" dirty="0">
                <a:solidFill>
                  <a:srgbClr val="000000"/>
                </a:solidFill>
                <a:latin typeface="Calibri" panose="020F0502020204030204" pitchFamily="34" charset="0"/>
              </a:rPr>
              <a:t>تكتسي التكوينات عن بعد طابعاً وطنياً، وتراعي قدرات </a:t>
            </a:r>
            <a:r>
              <a:rPr lang="ar-DZ" sz="2400" b="1" kern="0" dirty="0" err="1">
                <a:solidFill>
                  <a:srgbClr val="000000"/>
                </a:solidFill>
                <a:latin typeface="Calibri" panose="020F0502020204030204" pitchFamily="34" charset="0"/>
              </a:rPr>
              <a:t>التأطير</a:t>
            </a:r>
            <a:r>
              <a:rPr lang="ar-DZ" sz="2400" b="1" kern="0" dirty="0" smtClean="0">
                <a:solidFill>
                  <a:srgbClr val="000000"/>
                </a:solidFill>
                <a:latin typeface="Calibri" panose="020F0502020204030204" pitchFamily="34" charset="0"/>
              </a:rPr>
              <a:t>. </a:t>
            </a:r>
            <a:r>
              <a:rPr lang="ar-DZ" sz="1600" b="1" dirty="0" smtClean="0">
                <a:highlight>
                  <a:srgbClr val="00FF00"/>
                </a:highlight>
              </a:rPr>
              <a:t>(أنظر الملحق 02: نقاط التكوين عن بعد </a:t>
            </a:r>
            <a:r>
              <a:rPr lang="ar-DZ" sz="1600" b="1" dirty="0" err="1" smtClean="0">
                <a:highlight>
                  <a:srgbClr val="00FF00"/>
                </a:highlight>
              </a:rPr>
              <a:t>ص</a:t>
            </a:r>
            <a:r>
              <a:rPr lang="ar-DZ" sz="1600" b="1" dirty="0" smtClean="0">
                <a:highlight>
                  <a:srgbClr val="00FF00"/>
                </a:highlight>
              </a:rPr>
              <a:t> ص:83-84، منشور رقم 01 مؤرخ في 04 </a:t>
            </a:r>
            <a:r>
              <a:rPr lang="ar-DZ" sz="1600" b="1" dirty="0" err="1" smtClean="0">
                <a:highlight>
                  <a:srgbClr val="00FF00"/>
                </a:highlight>
              </a:rPr>
              <a:t>جويلية</a:t>
            </a:r>
            <a:r>
              <a:rPr lang="ar-DZ" sz="1600" b="1" dirty="0" smtClean="0">
                <a:highlight>
                  <a:srgbClr val="00FF00"/>
                </a:highlight>
              </a:rPr>
              <a:t> 2023) </a:t>
            </a:r>
            <a:endParaRPr lang="ar-DZ" sz="2400" b="1" kern="0" dirty="0">
              <a:solidFill>
                <a:srgbClr val="000000"/>
              </a:solidFill>
              <a:latin typeface="Calibri" panose="020F0502020204030204" pitchFamily="34" charset="0"/>
            </a:endParaRPr>
          </a:p>
          <a:p>
            <a:pPr algn="just" rtl="1">
              <a:lnSpc>
                <a:spcPct val="170000"/>
              </a:lnSpc>
            </a:pPr>
            <a:r>
              <a:rPr lang="ar-DZ" sz="2400" b="1" kern="0" dirty="0">
                <a:solidFill>
                  <a:srgbClr val="000000"/>
                </a:solidFill>
                <a:latin typeface="Calibri" panose="020F0502020204030204" pitchFamily="34" charset="0"/>
              </a:rPr>
              <a:t>كل المعلومات لفهم سيرورة التسجيل الأولي، والتوجيه والتسجيل النهائي متاحة على بوابة حامل شهادة البكالوريا 2023: </a:t>
            </a:r>
            <a:r>
              <a:rPr lang="fr-FR" sz="2900" b="1" kern="0" dirty="0">
                <a:solidFill>
                  <a:schemeClr val="tx1"/>
                </a:solidFill>
                <a:highlight>
                  <a:srgbClr val="FFFF00"/>
                </a:highlight>
                <a:latin typeface="Calibri" panose="020F0502020204030204" pitchFamily="34" charset="0"/>
              </a:rPr>
              <a:t>https://bac2023.mesrs.dz</a:t>
            </a:r>
            <a:endParaRPr lang="ar-DZ" sz="3100" b="1" kern="0" dirty="0">
              <a:solidFill>
                <a:schemeClr val="tx1"/>
              </a:solidFill>
              <a:highlight>
                <a:srgbClr val="FFFF00"/>
              </a:highlight>
              <a:latin typeface="Calibri" panose="020F0502020204030204" pitchFamily="34" charset="0"/>
            </a:endParaRPr>
          </a:p>
          <a:p>
            <a:pPr algn="just" rtl="1"/>
            <a:r>
              <a:rPr lang="ar-DZ" sz="2400" b="1" kern="0" dirty="0">
                <a:solidFill>
                  <a:srgbClr val="000000"/>
                </a:solidFill>
                <a:latin typeface="Calibri" panose="020F0502020204030204" pitchFamily="34" charset="0"/>
              </a:rPr>
              <a:t>تعتبر التسجيلات الأولية عبر المنصة </a:t>
            </a:r>
            <a:r>
              <a:rPr lang="ar-DZ" sz="2400" b="1" kern="0" dirty="0" err="1">
                <a:solidFill>
                  <a:srgbClr val="000000"/>
                </a:solidFill>
                <a:latin typeface="Calibri" panose="020F0502020204030204" pitchFamily="34" charset="0"/>
              </a:rPr>
              <a:t>الألكترونية</a:t>
            </a:r>
            <a:r>
              <a:rPr lang="ar-DZ" sz="2400" b="1" kern="0" dirty="0">
                <a:solidFill>
                  <a:srgbClr val="000000"/>
                </a:solidFill>
                <a:latin typeface="Calibri" panose="020F0502020204030204" pitchFamily="34" charset="0"/>
              </a:rPr>
              <a:t> إجبارية بالنسبة لحاملي شهادة البكالوريا المعنيين بهذا الإجراء، أما الذين لم يقومواْ ولم ينهواْ هذه العملية عبر المنصة </a:t>
            </a:r>
            <a:r>
              <a:rPr lang="ar-DZ" sz="2400" b="1" kern="0" dirty="0" err="1">
                <a:solidFill>
                  <a:srgbClr val="000000"/>
                </a:solidFill>
                <a:latin typeface="Calibri" panose="020F0502020204030204" pitchFamily="34" charset="0"/>
              </a:rPr>
              <a:t>الألكترونية</a:t>
            </a:r>
            <a:r>
              <a:rPr lang="ar-DZ" sz="2400" b="1" kern="0" dirty="0">
                <a:solidFill>
                  <a:srgbClr val="000000"/>
                </a:solidFill>
                <a:latin typeface="Calibri" panose="020F0502020204030204" pitchFamily="34" charset="0"/>
              </a:rPr>
              <a:t> وفي </a:t>
            </a:r>
            <a:r>
              <a:rPr lang="ar-DZ" sz="2400" b="1" kern="0" dirty="0" err="1">
                <a:solidFill>
                  <a:srgbClr val="000000"/>
                </a:solidFill>
                <a:latin typeface="Calibri" panose="020F0502020204030204" pitchFamily="34" charset="0"/>
              </a:rPr>
              <a:t>الأجال</a:t>
            </a:r>
            <a:r>
              <a:rPr lang="ar-DZ" sz="2400" b="1" kern="0" dirty="0">
                <a:solidFill>
                  <a:srgbClr val="000000"/>
                </a:solidFill>
                <a:latin typeface="Calibri" panose="020F0502020204030204" pitchFamily="34" charset="0"/>
              </a:rPr>
              <a:t> المحددة، يمكنهم فقدان إمكانية التسجيل في مسار تكوينهم المرغوب.</a:t>
            </a:r>
          </a:p>
          <a:p>
            <a:pPr algn="just" rtl="1"/>
            <a:r>
              <a:rPr lang="ar-DZ" sz="2400" b="1" kern="0" dirty="0">
                <a:solidFill>
                  <a:srgbClr val="000000"/>
                </a:solidFill>
                <a:latin typeface="Calibri" panose="020F0502020204030204" pitchFamily="34" charset="0"/>
              </a:rPr>
              <a:t>يتم التسجيل الأولي والتوجيه والتسجيل النهائي حصرياً عبر المنصة </a:t>
            </a:r>
            <a:r>
              <a:rPr lang="ar-DZ" sz="2400" b="1" kern="0" dirty="0" err="1">
                <a:solidFill>
                  <a:srgbClr val="000000"/>
                </a:solidFill>
                <a:latin typeface="Calibri" panose="020F0502020204030204" pitchFamily="34" charset="0"/>
              </a:rPr>
              <a:t>الألكترونية</a:t>
            </a:r>
            <a:r>
              <a:rPr lang="ar-DZ" sz="2400" b="1" kern="0" dirty="0">
                <a:solidFill>
                  <a:srgbClr val="000000"/>
                </a:solidFill>
                <a:latin typeface="Calibri" panose="020F0502020204030204" pitchFamily="34" charset="0"/>
              </a:rPr>
              <a:t> لحاملي شهادة البكالوريا الجدد، وعليه يجب أن ترسل بطاقة الرغبات حصرياً على المنصة </a:t>
            </a:r>
            <a:r>
              <a:rPr lang="ar-DZ" sz="2400" b="1" kern="0" dirty="0" err="1" smtClean="0">
                <a:solidFill>
                  <a:srgbClr val="000000"/>
                </a:solidFill>
                <a:latin typeface="Calibri" panose="020F0502020204030204" pitchFamily="34" charset="0"/>
              </a:rPr>
              <a:t>الألكترونية</a:t>
            </a:r>
            <a:r>
              <a:rPr lang="ar-DZ" sz="2400" b="1" kern="0" dirty="0">
                <a:solidFill>
                  <a:srgbClr val="000000"/>
                </a:solidFill>
                <a:latin typeface="Calibri" panose="020F0502020204030204" pitchFamily="34" charset="0"/>
              </a:rPr>
              <a:t>، وقد تم تخصيص موقعين للأنترنت لفائدة هؤلاء:</a:t>
            </a:r>
          </a:p>
          <a:p>
            <a:pPr marL="0" indent="0" algn="ctr" rtl="1">
              <a:spcBef>
                <a:spcPts val="0"/>
              </a:spcBef>
              <a:buNone/>
            </a:pPr>
            <a:r>
              <a:rPr lang="fr-FR" sz="2400" b="1" dirty="0">
                <a:hlinkClick r:id="rId2"/>
              </a:rPr>
              <a:t>http://www.mesrs.dz</a:t>
            </a:r>
            <a:r>
              <a:rPr lang="ar-DZ" sz="2400" b="1" dirty="0"/>
              <a:t> </a:t>
            </a:r>
            <a:endParaRPr lang="fr-FR" sz="2400" b="1" dirty="0"/>
          </a:p>
          <a:p>
            <a:pPr marL="0" indent="0" algn="ctr" rtl="1">
              <a:spcBef>
                <a:spcPts val="0"/>
              </a:spcBef>
              <a:buNone/>
            </a:pPr>
            <a:r>
              <a:rPr lang="fr-FR" sz="2400" b="1" dirty="0">
                <a:hlinkClick r:id="rId3"/>
              </a:rPr>
              <a:t>http://www.orientation.esi.dz</a:t>
            </a:r>
            <a:endParaRPr lang="ar-DZ" sz="2400" b="1" dirty="0"/>
          </a:p>
          <a:p>
            <a:pPr marL="0" indent="0" algn="ctr" rtl="1">
              <a:buNone/>
            </a:pPr>
            <a:endParaRPr lang="ar-DZ" sz="2400" b="1" kern="0" dirty="0">
              <a:solidFill>
                <a:srgbClr val="000000"/>
              </a:solidFill>
              <a:latin typeface="Calibri" panose="020F0502020204030204" pitchFamily="34" charset="0"/>
            </a:endParaRPr>
          </a:p>
          <a:p>
            <a:pPr algn="just" rtl="1"/>
            <a:endParaRPr lang="fr-FR" sz="2400" b="1" kern="0" dirty="0">
              <a:solidFill>
                <a:srgbClr val="000000"/>
              </a:solidFill>
              <a:latin typeface="Calibri" panose="020F0502020204030204" pitchFamily="34" charset="0"/>
            </a:endParaRPr>
          </a:p>
        </p:txBody>
      </p:sp>
      <p:sp>
        <p:nvSpPr>
          <p:cNvPr id="4" name="Espace réservé du pied de page 3">
            <a:extLst>
              <a:ext uri="{FF2B5EF4-FFF2-40B4-BE49-F238E27FC236}">
                <a16:creationId xmlns:a16="http://schemas.microsoft.com/office/drawing/2014/main" xmlns="" id="{9F5212A0-A6D6-9A3B-D92B-DB9D9BF8751D}"/>
              </a:ext>
            </a:extLst>
          </p:cNvPr>
          <p:cNvSpPr>
            <a:spLocks noGrp="1"/>
          </p:cNvSpPr>
          <p:nvPr>
            <p:ph type="ftr" sz="quarter" idx="11"/>
          </p:nvPr>
        </p:nvSpPr>
        <p:spPr/>
        <p:txBody>
          <a:bodyPr/>
          <a:lstStyle/>
          <a:p>
            <a:r>
              <a:rPr lang="ar-DZ"/>
              <a:t>خلية اتصال ثانوية –جامعة                    جامعة أدرار                              </a:t>
            </a:r>
            <a:endParaRPr lang="fr-FR"/>
          </a:p>
        </p:txBody>
      </p:sp>
      <p:sp>
        <p:nvSpPr>
          <p:cNvPr id="5" name="Espace réservé du numéro de diapositive 4">
            <a:extLst>
              <a:ext uri="{FF2B5EF4-FFF2-40B4-BE49-F238E27FC236}">
                <a16:creationId xmlns:a16="http://schemas.microsoft.com/office/drawing/2014/main" xmlns="" id="{CF3957BD-E1D6-1DEA-D0CB-35EED5626C13}"/>
              </a:ext>
            </a:extLst>
          </p:cNvPr>
          <p:cNvSpPr>
            <a:spLocks noGrp="1"/>
          </p:cNvSpPr>
          <p:nvPr>
            <p:ph type="sldNum" sz="quarter" idx="12"/>
          </p:nvPr>
        </p:nvSpPr>
        <p:spPr/>
        <p:txBody>
          <a:bodyPr/>
          <a:lstStyle/>
          <a:p>
            <a:fld id="{DCD455ED-B2AE-4D1C-8EDE-5C13CD1B5D94}" type="slidenum">
              <a:rPr lang="fr-FR" smtClean="0"/>
              <a:pPr/>
              <a:t>3</a:t>
            </a:fld>
            <a:endParaRPr lang="fr-FR"/>
          </a:p>
        </p:txBody>
      </p:sp>
    </p:spTree>
    <p:extLst>
      <p:ext uri="{BB962C8B-B14F-4D97-AF65-F5344CB8AC3E}">
        <p14:creationId xmlns:p14="http://schemas.microsoft.com/office/powerpoint/2010/main" xmlns="" val="2135974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C406CB-7891-4840-D41D-850D9D2D69CF}"/>
              </a:ext>
            </a:extLst>
          </p:cNvPr>
          <p:cNvSpPr>
            <a:spLocks noGrp="1"/>
          </p:cNvSpPr>
          <p:nvPr>
            <p:ph type="title"/>
          </p:nvPr>
        </p:nvSpPr>
        <p:spPr>
          <a:xfrm>
            <a:off x="1930317" y="970344"/>
            <a:ext cx="8911687" cy="1280890"/>
          </a:xfrm>
        </p:spPr>
        <p:txBody>
          <a:bodyPr/>
          <a:lstStyle/>
          <a:p>
            <a:pPr algn="ctr"/>
            <a:r>
              <a:rPr lang="ar-DZ" b="1" dirty="0">
                <a:latin typeface="Calibri" panose="020F0502020204030204" pitchFamily="34" charset="0"/>
                <a:cs typeface="Times New Roman" panose="02020603050405020304" pitchFamily="18" charset="0"/>
              </a:rPr>
              <a:t>2/ </a:t>
            </a:r>
            <a:r>
              <a:rPr lang="ar-SA" b="1" dirty="0">
                <a:latin typeface="Calibri" panose="020F0502020204030204" pitchFamily="34" charset="0"/>
                <a:cs typeface="Times New Roman" panose="02020603050405020304" pitchFamily="18" charset="0"/>
              </a:rPr>
              <a:t>كليـة العلـوم الاقتصادية والتجارية وعلوم التسيير</a:t>
            </a:r>
            <a:endParaRPr lang="fr-FR" dirty="0"/>
          </a:p>
        </p:txBody>
      </p:sp>
      <p:sp>
        <p:nvSpPr>
          <p:cNvPr id="3" name="Espace réservé du contenu 2">
            <a:extLst>
              <a:ext uri="{FF2B5EF4-FFF2-40B4-BE49-F238E27FC236}">
                <a16:creationId xmlns:a16="http://schemas.microsoft.com/office/drawing/2014/main" xmlns="" id="{4393A869-F10D-FCA6-94DF-EBCB63A793A5}"/>
              </a:ext>
            </a:extLst>
          </p:cNvPr>
          <p:cNvSpPr>
            <a:spLocks noGrp="1"/>
          </p:cNvSpPr>
          <p:nvPr>
            <p:ph idx="1"/>
          </p:nvPr>
        </p:nvSpPr>
        <p:spPr/>
        <p:txBody>
          <a:bodyPr>
            <a:normAutofit fontScale="92500"/>
          </a:bodyPr>
          <a:lstStyle/>
          <a:p>
            <a:pPr marL="2160000" indent="0" algn="just" rtl="1">
              <a:lnSpc>
                <a:spcPct val="100000"/>
              </a:lnSpc>
              <a:spcBef>
                <a:spcPts val="1200"/>
              </a:spcBef>
              <a:spcAft>
                <a:spcPts val="1200"/>
              </a:spcAft>
              <a:buNone/>
            </a:pPr>
            <a:r>
              <a:rPr lang="ar-DZ" sz="3200" b="1" dirty="0">
                <a:cs typeface="+mj-cs"/>
              </a:rPr>
              <a:t>وتضم الأقسام التالية:</a:t>
            </a:r>
          </a:p>
          <a:p>
            <a:pPr marL="2160000" indent="0" algn="just" rtl="1">
              <a:lnSpc>
                <a:spcPct val="100000"/>
              </a:lnSpc>
              <a:spcBef>
                <a:spcPts val="1200"/>
              </a:spcBef>
              <a:spcAft>
                <a:spcPts val="1200"/>
              </a:spcAft>
            </a:pPr>
            <a:r>
              <a:rPr lang="ar-DZ" sz="3200" b="1" dirty="0">
                <a:cs typeface="+mj-cs"/>
              </a:rPr>
              <a:t>1/ </a:t>
            </a:r>
            <a:r>
              <a:rPr lang="ar-SA" sz="3200" b="1" dirty="0">
                <a:cs typeface="+mj-cs"/>
              </a:rPr>
              <a:t>قسم علوم اقتصادية</a:t>
            </a:r>
            <a:r>
              <a:rPr lang="ar-DZ" sz="3200" b="1" dirty="0">
                <a:cs typeface="+mj-cs"/>
              </a:rPr>
              <a:t>،</a:t>
            </a:r>
          </a:p>
          <a:p>
            <a:pPr marL="2160000" indent="0" algn="just" rtl="1">
              <a:lnSpc>
                <a:spcPct val="100000"/>
              </a:lnSpc>
              <a:spcBef>
                <a:spcPts val="1200"/>
              </a:spcBef>
              <a:spcAft>
                <a:spcPts val="1200"/>
              </a:spcAft>
            </a:pPr>
            <a:r>
              <a:rPr lang="ar-DZ" sz="3200" b="1" dirty="0">
                <a:cs typeface="+mj-cs"/>
              </a:rPr>
              <a:t>2/ </a:t>
            </a:r>
            <a:r>
              <a:rPr lang="ar-SA" sz="3200" b="1" dirty="0">
                <a:cs typeface="+mj-cs"/>
              </a:rPr>
              <a:t>قسم علوم تجارية</a:t>
            </a:r>
            <a:r>
              <a:rPr lang="ar-DZ" sz="3200" b="1" dirty="0">
                <a:cs typeface="+mj-cs"/>
              </a:rPr>
              <a:t>،</a:t>
            </a:r>
          </a:p>
          <a:p>
            <a:pPr marL="2160000" indent="0" algn="just" rtl="1">
              <a:lnSpc>
                <a:spcPct val="100000"/>
              </a:lnSpc>
              <a:spcBef>
                <a:spcPts val="1200"/>
              </a:spcBef>
              <a:spcAft>
                <a:spcPts val="1200"/>
              </a:spcAft>
            </a:pPr>
            <a:r>
              <a:rPr lang="ar-DZ" sz="3200" b="1" dirty="0">
                <a:cs typeface="+mj-cs"/>
              </a:rPr>
              <a:t>3/ </a:t>
            </a:r>
            <a:r>
              <a:rPr lang="ar-SA" sz="3200" b="1" dirty="0">
                <a:cs typeface="+mj-cs"/>
              </a:rPr>
              <a:t>قسم علوم التسيير</a:t>
            </a:r>
            <a:r>
              <a:rPr lang="ar-DZ" sz="3200" b="1" dirty="0">
                <a:cs typeface="+mj-cs"/>
              </a:rPr>
              <a:t>،</a:t>
            </a:r>
          </a:p>
          <a:p>
            <a:pPr marL="2160000" indent="0" algn="just" rtl="1">
              <a:lnSpc>
                <a:spcPct val="100000"/>
              </a:lnSpc>
              <a:spcBef>
                <a:spcPts val="1200"/>
              </a:spcBef>
              <a:spcAft>
                <a:spcPts val="1200"/>
              </a:spcAft>
            </a:pPr>
            <a:r>
              <a:rPr lang="ar-DZ" sz="3200" b="1" dirty="0">
                <a:cs typeface="+mj-cs"/>
              </a:rPr>
              <a:t>4/ </a:t>
            </a:r>
            <a:r>
              <a:rPr lang="ar-SA" sz="3200" b="1" dirty="0">
                <a:cs typeface="+mj-cs"/>
              </a:rPr>
              <a:t>قسم العلوم المالية والمحاسبة.</a:t>
            </a:r>
            <a:endParaRPr lang="fr-FR" sz="3200" b="1" dirty="0">
              <a:cs typeface="+mj-cs"/>
            </a:endParaRPr>
          </a:p>
        </p:txBody>
      </p:sp>
      <p:sp>
        <p:nvSpPr>
          <p:cNvPr id="5" name="Espace réservé du pied de page 4">
            <a:extLst>
              <a:ext uri="{FF2B5EF4-FFF2-40B4-BE49-F238E27FC236}">
                <a16:creationId xmlns:a16="http://schemas.microsoft.com/office/drawing/2014/main" xmlns="" id="{CF49FA63-5278-3D02-2DD6-F384BDA99D27}"/>
              </a:ext>
            </a:extLst>
          </p:cNvPr>
          <p:cNvSpPr>
            <a:spLocks noGrp="1"/>
          </p:cNvSpPr>
          <p:nvPr>
            <p:ph type="ftr" sz="quarter" idx="11"/>
          </p:nvPr>
        </p:nvSpPr>
        <p:spPr>
          <a:xfrm>
            <a:off x="967409" y="6356350"/>
            <a:ext cx="10045148"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F50DB7DC-49DE-9279-DA3F-DD5CA00F3BED}"/>
              </a:ext>
            </a:extLst>
          </p:cNvPr>
          <p:cNvSpPr>
            <a:spLocks noGrp="1"/>
          </p:cNvSpPr>
          <p:nvPr>
            <p:ph type="sldNum" sz="quarter" idx="12"/>
          </p:nvPr>
        </p:nvSpPr>
        <p:spPr/>
        <p:txBody>
          <a:bodyPr/>
          <a:lstStyle/>
          <a:p>
            <a:fld id="{DCD455ED-B2AE-4D1C-8EDE-5C13CD1B5D94}" type="slidenum">
              <a:rPr lang="fr-FR" smtClean="0"/>
              <a:pPr/>
              <a:t>30</a:t>
            </a:fld>
            <a:endParaRPr lang="fr-FR"/>
          </a:p>
        </p:txBody>
      </p:sp>
      <p:pic>
        <p:nvPicPr>
          <p:cNvPr id="4" name="Image 3">
            <a:extLst>
              <a:ext uri="{FF2B5EF4-FFF2-40B4-BE49-F238E27FC236}">
                <a16:creationId xmlns:a16="http://schemas.microsoft.com/office/drawing/2014/main" xmlns="" id="{D2CCE65F-179D-228B-0F06-CC458E373652}"/>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392372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255381-1A5C-9715-34B9-EC9A0EE0962B}"/>
              </a:ext>
            </a:extLst>
          </p:cNvPr>
          <p:cNvSpPr>
            <a:spLocks noGrp="1"/>
          </p:cNvSpPr>
          <p:nvPr>
            <p:ph type="title"/>
          </p:nvPr>
        </p:nvSpPr>
        <p:spPr/>
        <p:txBody>
          <a:bodyPr>
            <a:normAutofit/>
          </a:bodyPr>
          <a:lstStyle/>
          <a:p>
            <a:pPr algn="ctr" rtl="1">
              <a:lnSpc>
                <a:spcPct val="100000"/>
              </a:lnSpc>
            </a:pPr>
            <a:r>
              <a:rPr lang="ar-DZ" b="1" dirty="0">
                <a:effectLst/>
                <a:ea typeface="Calibri" panose="020F0502020204030204" pitchFamily="34" charset="0"/>
                <a:cs typeface="Times New Roman" panose="02020603050405020304" pitchFamily="18" charset="0"/>
              </a:rPr>
              <a:t>3/ </a:t>
            </a:r>
            <a:r>
              <a:rPr lang="ar-SA" b="1" dirty="0">
                <a:effectLst/>
                <a:ea typeface="Calibri" panose="020F0502020204030204" pitchFamily="34" charset="0"/>
                <a:cs typeface="Times New Roman" panose="02020603050405020304" pitchFamily="18" charset="0"/>
              </a:rPr>
              <a:t>كليـة العلـوم الإنسانية والاجتماعية</a:t>
            </a:r>
            <a:endParaRPr lang="fr-FR" dirty="0"/>
          </a:p>
        </p:txBody>
      </p:sp>
      <p:sp>
        <p:nvSpPr>
          <p:cNvPr id="3" name="Espace réservé du contenu 2">
            <a:extLst>
              <a:ext uri="{FF2B5EF4-FFF2-40B4-BE49-F238E27FC236}">
                <a16:creationId xmlns:a16="http://schemas.microsoft.com/office/drawing/2014/main" xmlns="" id="{75A452C0-EF4C-F017-FCFA-228417FF89E6}"/>
              </a:ext>
            </a:extLst>
          </p:cNvPr>
          <p:cNvSpPr>
            <a:spLocks noGrp="1"/>
          </p:cNvSpPr>
          <p:nvPr>
            <p:ph idx="1"/>
          </p:nvPr>
        </p:nvSpPr>
        <p:spPr>
          <a:xfrm>
            <a:off x="1895061" y="2133600"/>
            <a:ext cx="9609551" cy="3777622"/>
          </a:xfrm>
        </p:spPr>
        <p:txBody>
          <a:bodyPr>
            <a:normAutofit fontScale="92500"/>
          </a:bodyPr>
          <a:lstStyle/>
          <a:p>
            <a:pPr marL="1080000" indent="0" algn="just" rtl="1">
              <a:lnSpc>
                <a:spcPct val="100000"/>
              </a:lnSpc>
              <a:spcBef>
                <a:spcPts val="600"/>
              </a:spcBef>
              <a:buNone/>
            </a:pPr>
            <a:r>
              <a:rPr lang="ar-DZ" sz="3200" b="1" dirty="0">
                <a:cs typeface="+mj-cs"/>
              </a:rPr>
              <a:t>وتضم الأقسام التالية:</a:t>
            </a:r>
          </a:p>
          <a:p>
            <a:pPr marL="1080000" indent="0" algn="just" rtl="1">
              <a:lnSpc>
                <a:spcPct val="100000"/>
              </a:lnSpc>
              <a:spcBef>
                <a:spcPts val="1200"/>
              </a:spcBef>
              <a:spcAft>
                <a:spcPts val="1200"/>
              </a:spcAft>
              <a:buNone/>
            </a:pPr>
            <a:r>
              <a:rPr lang="ar-DZ" sz="3200" b="1" dirty="0">
                <a:cs typeface="+mj-cs"/>
              </a:rPr>
              <a:t>1/ </a:t>
            </a:r>
            <a:r>
              <a:rPr lang="ar-SA" sz="3200" b="1" dirty="0">
                <a:cs typeface="+mj-cs"/>
              </a:rPr>
              <a:t>قسم التاريخ </a:t>
            </a:r>
            <a:r>
              <a:rPr lang="ar-SA" sz="3200" b="1" dirty="0" err="1">
                <a:cs typeface="+mj-cs"/>
              </a:rPr>
              <a:t>وا</a:t>
            </a:r>
            <a:r>
              <a:rPr lang="ar-DZ" sz="3200" b="1" dirty="0" err="1">
                <a:cs typeface="+mj-cs"/>
              </a:rPr>
              <a:t>لآ</a:t>
            </a:r>
            <a:r>
              <a:rPr lang="ar-SA" sz="3200" b="1" dirty="0">
                <a:cs typeface="+mj-cs"/>
              </a:rPr>
              <a:t>ثار</a:t>
            </a:r>
            <a:r>
              <a:rPr lang="ar-DZ" sz="3200" b="1" dirty="0">
                <a:cs typeface="+mj-cs"/>
              </a:rPr>
              <a:t>،</a:t>
            </a:r>
          </a:p>
          <a:p>
            <a:pPr marL="1080000" indent="0" algn="just" rtl="1">
              <a:lnSpc>
                <a:spcPct val="100000"/>
              </a:lnSpc>
              <a:spcBef>
                <a:spcPts val="1200"/>
              </a:spcBef>
              <a:spcAft>
                <a:spcPts val="1200"/>
              </a:spcAft>
              <a:buNone/>
            </a:pPr>
            <a:r>
              <a:rPr lang="ar-DZ" sz="3200" b="1" dirty="0">
                <a:cs typeface="+mj-cs"/>
              </a:rPr>
              <a:t>2/ </a:t>
            </a:r>
            <a:r>
              <a:rPr lang="ar-SA" sz="3200" b="1" dirty="0">
                <a:cs typeface="+mj-cs"/>
              </a:rPr>
              <a:t>قسم ال</a:t>
            </a:r>
            <a:r>
              <a:rPr lang="ar-DZ" sz="3200" b="1" dirty="0">
                <a:cs typeface="+mj-cs"/>
              </a:rPr>
              <a:t>إ</a:t>
            </a:r>
            <a:r>
              <a:rPr lang="ar-SA" sz="3200" b="1" dirty="0">
                <a:cs typeface="+mj-cs"/>
              </a:rPr>
              <a:t>علام والاتصال وعلم المكتبات</a:t>
            </a:r>
            <a:r>
              <a:rPr lang="ar-DZ" sz="3200" b="1" dirty="0">
                <a:cs typeface="+mj-cs"/>
              </a:rPr>
              <a:t>،</a:t>
            </a:r>
          </a:p>
          <a:p>
            <a:pPr marL="1080000" indent="0" algn="just" rtl="1">
              <a:lnSpc>
                <a:spcPct val="100000"/>
              </a:lnSpc>
              <a:spcBef>
                <a:spcPts val="1200"/>
              </a:spcBef>
              <a:spcAft>
                <a:spcPts val="1200"/>
              </a:spcAft>
              <a:buNone/>
            </a:pPr>
            <a:r>
              <a:rPr lang="ar-DZ" sz="3200" b="1" dirty="0">
                <a:cs typeface="+mj-cs"/>
              </a:rPr>
              <a:t>3/</a:t>
            </a:r>
            <a:r>
              <a:rPr lang="ar-SA" sz="3200" b="1" dirty="0">
                <a:cs typeface="+mj-cs"/>
              </a:rPr>
              <a:t> قسم علم الاجتماع والديموغرافيا</a:t>
            </a:r>
            <a:r>
              <a:rPr lang="ar-DZ" sz="3200" b="1" dirty="0">
                <a:cs typeface="+mj-cs"/>
              </a:rPr>
              <a:t>،</a:t>
            </a:r>
          </a:p>
          <a:p>
            <a:pPr marL="1080000" indent="0" algn="just" rtl="1">
              <a:lnSpc>
                <a:spcPct val="100000"/>
              </a:lnSpc>
              <a:spcBef>
                <a:spcPts val="1200"/>
              </a:spcBef>
              <a:spcAft>
                <a:spcPts val="1200"/>
              </a:spcAft>
              <a:buNone/>
            </a:pPr>
            <a:r>
              <a:rPr lang="ar-DZ" sz="3200" b="1" dirty="0">
                <a:cs typeface="+mj-cs"/>
              </a:rPr>
              <a:t>4/ </a:t>
            </a:r>
            <a:r>
              <a:rPr lang="ar-SA" sz="3200" b="1" dirty="0">
                <a:cs typeface="+mj-cs"/>
              </a:rPr>
              <a:t>قسم علم النفس وعلوم التربية </a:t>
            </a:r>
            <a:r>
              <a:rPr lang="ar-SA" sz="3200" b="1" dirty="0" err="1">
                <a:cs typeface="+mj-cs"/>
              </a:rPr>
              <a:t>والأرطوفونيا</a:t>
            </a:r>
            <a:r>
              <a:rPr lang="ar-SA" sz="3200" b="1" dirty="0">
                <a:cs typeface="+mj-cs"/>
              </a:rPr>
              <a:t>.</a:t>
            </a:r>
            <a:endParaRPr lang="ar-DZ" sz="3200" b="1" dirty="0">
              <a:cs typeface="+mj-cs"/>
            </a:endParaRPr>
          </a:p>
          <a:p>
            <a:endParaRPr lang="fr-FR" dirty="0"/>
          </a:p>
        </p:txBody>
      </p:sp>
      <p:sp>
        <p:nvSpPr>
          <p:cNvPr id="5" name="Espace réservé du pied de page 4">
            <a:extLst>
              <a:ext uri="{FF2B5EF4-FFF2-40B4-BE49-F238E27FC236}">
                <a16:creationId xmlns:a16="http://schemas.microsoft.com/office/drawing/2014/main" xmlns="" id="{992E12EC-EA50-1AD8-AF74-C7E889BC9F27}"/>
              </a:ext>
            </a:extLst>
          </p:cNvPr>
          <p:cNvSpPr>
            <a:spLocks noGrp="1"/>
          </p:cNvSpPr>
          <p:nvPr>
            <p:ph type="ftr" sz="quarter" idx="11"/>
          </p:nvPr>
        </p:nvSpPr>
        <p:spPr>
          <a:xfrm>
            <a:off x="838200" y="6356350"/>
            <a:ext cx="10515599"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6F63FBA0-126B-01BC-2D22-71F8F11C8C63}"/>
              </a:ext>
            </a:extLst>
          </p:cNvPr>
          <p:cNvSpPr>
            <a:spLocks noGrp="1"/>
          </p:cNvSpPr>
          <p:nvPr>
            <p:ph type="sldNum" sz="quarter" idx="12"/>
          </p:nvPr>
        </p:nvSpPr>
        <p:spPr/>
        <p:txBody>
          <a:bodyPr/>
          <a:lstStyle/>
          <a:p>
            <a:fld id="{DCD455ED-B2AE-4D1C-8EDE-5C13CD1B5D94}" type="slidenum">
              <a:rPr lang="fr-FR" smtClean="0"/>
              <a:pPr/>
              <a:t>31</a:t>
            </a:fld>
            <a:endParaRPr lang="fr-FR"/>
          </a:p>
        </p:txBody>
      </p:sp>
      <p:pic>
        <p:nvPicPr>
          <p:cNvPr id="4" name="Image 3">
            <a:extLst>
              <a:ext uri="{FF2B5EF4-FFF2-40B4-BE49-F238E27FC236}">
                <a16:creationId xmlns:a16="http://schemas.microsoft.com/office/drawing/2014/main" xmlns="" id="{C65C9AC1-3604-9DFA-D59C-1D3D36DA22A8}"/>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961583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CD26B2-8E6A-73C4-02C1-3BAAFBF6E8E1}"/>
              </a:ext>
            </a:extLst>
          </p:cNvPr>
          <p:cNvSpPr>
            <a:spLocks noGrp="1"/>
          </p:cNvSpPr>
          <p:nvPr>
            <p:ph type="title"/>
          </p:nvPr>
        </p:nvSpPr>
        <p:spPr/>
        <p:txBody>
          <a:bodyPr>
            <a:normAutofit/>
          </a:bodyPr>
          <a:lstStyle/>
          <a:p>
            <a:pPr algn="ctr" rtl="1">
              <a:lnSpc>
                <a:spcPct val="100000"/>
              </a:lnSpc>
            </a:pPr>
            <a:r>
              <a:rPr lang="ar-DZ" b="1" dirty="0">
                <a:effectLst/>
                <a:ea typeface="Calibri" panose="020F0502020204030204" pitchFamily="34" charset="0"/>
                <a:cs typeface="Times New Roman" panose="02020603050405020304" pitchFamily="18" charset="0"/>
              </a:rPr>
              <a:t>4/ </a:t>
            </a:r>
            <a:r>
              <a:rPr lang="ar-SA" b="1" dirty="0">
                <a:effectLst/>
                <a:ea typeface="Calibri" panose="020F0502020204030204" pitchFamily="34" charset="0"/>
                <a:cs typeface="Times New Roman" panose="02020603050405020304" pitchFamily="18" charset="0"/>
              </a:rPr>
              <a:t>كلية العلوم الإسلامية </a:t>
            </a:r>
            <a:endParaRPr lang="fr-FR" dirty="0"/>
          </a:p>
        </p:txBody>
      </p:sp>
      <p:sp>
        <p:nvSpPr>
          <p:cNvPr id="3" name="Espace réservé du contenu 2">
            <a:extLst>
              <a:ext uri="{FF2B5EF4-FFF2-40B4-BE49-F238E27FC236}">
                <a16:creationId xmlns:a16="http://schemas.microsoft.com/office/drawing/2014/main" xmlns="" id="{66A81222-A908-F99B-0C4B-E4BB35317681}"/>
              </a:ext>
            </a:extLst>
          </p:cNvPr>
          <p:cNvSpPr>
            <a:spLocks noGrp="1"/>
          </p:cNvSpPr>
          <p:nvPr>
            <p:ph idx="1"/>
          </p:nvPr>
        </p:nvSpPr>
        <p:spPr>
          <a:xfrm>
            <a:off x="2040835" y="2133600"/>
            <a:ext cx="9463777" cy="3777622"/>
          </a:xfrm>
        </p:spPr>
        <p:txBody>
          <a:bodyPr>
            <a:normAutofit/>
          </a:bodyPr>
          <a:lstStyle/>
          <a:p>
            <a:pPr marL="2160000" indent="0" algn="just" rtl="1">
              <a:lnSpc>
                <a:spcPct val="100000"/>
              </a:lnSpc>
              <a:spcBef>
                <a:spcPts val="600"/>
              </a:spcBef>
              <a:buNone/>
            </a:pPr>
            <a:r>
              <a:rPr lang="ar-DZ" sz="3200" b="1" dirty="0">
                <a:cs typeface="+mj-cs"/>
              </a:rPr>
              <a:t>وتضم الأقسام التالية:</a:t>
            </a:r>
          </a:p>
          <a:p>
            <a:pPr marL="2160000" indent="0" algn="just" rtl="1">
              <a:lnSpc>
                <a:spcPct val="100000"/>
              </a:lnSpc>
              <a:spcBef>
                <a:spcPts val="1200"/>
              </a:spcBef>
              <a:spcAft>
                <a:spcPts val="1200"/>
              </a:spcAft>
            </a:pPr>
            <a:r>
              <a:rPr lang="ar-DZ" sz="3200" b="1" dirty="0">
                <a:effectLst/>
                <a:ea typeface="Calibri" panose="020F0502020204030204" pitchFamily="34" charset="0"/>
                <a:cs typeface="+mj-cs"/>
              </a:rPr>
              <a:t>1/ قسم ال</a:t>
            </a:r>
            <a:r>
              <a:rPr lang="ar-SA" sz="3200" b="1" dirty="0">
                <a:effectLst/>
                <a:ea typeface="Calibri" panose="020F0502020204030204" pitchFamily="34" charset="0"/>
                <a:cs typeface="+mj-cs"/>
              </a:rPr>
              <a:t>شريعة</a:t>
            </a:r>
            <a:r>
              <a:rPr lang="ar-DZ" sz="3200" b="1" dirty="0">
                <a:effectLst/>
                <a:ea typeface="Calibri" panose="020F0502020204030204" pitchFamily="34" charset="0"/>
                <a:cs typeface="+mj-cs"/>
              </a:rPr>
              <a:t>،</a:t>
            </a:r>
          </a:p>
          <a:p>
            <a:pPr marL="2160000" indent="0" algn="just" rtl="1">
              <a:lnSpc>
                <a:spcPct val="100000"/>
              </a:lnSpc>
              <a:spcBef>
                <a:spcPts val="1200"/>
              </a:spcBef>
              <a:spcAft>
                <a:spcPts val="1200"/>
              </a:spcAft>
            </a:pPr>
            <a:r>
              <a:rPr lang="ar-DZ" sz="3200" b="1" dirty="0">
                <a:effectLst/>
                <a:ea typeface="Calibri" panose="020F0502020204030204" pitchFamily="34" charset="0"/>
                <a:cs typeface="+mj-cs"/>
              </a:rPr>
              <a:t>2/ </a:t>
            </a:r>
            <a:r>
              <a:rPr lang="ar-SA" sz="3200" b="1" dirty="0">
                <a:effectLst/>
                <a:ea typeface="Calibri" panose="020F0502020204030204" pitchFamily="34" charset="0"/>
                <a:cs typeface="+mj-cs"/>
              </a:rPr>
              <a:t>قسم اصول الدين</a:t>
            </a:r>
            <a:r>
              <a:rPr lang="ar-DZ" sz="3200" b="1" dirty="0">
                <a:effectLst/>
                <a:ea typeface="Calibri" panose="020F0502020204030204" pitchFamily="34" charset="0"/>
                <a:cs typeface="+mj-cs"/>
              </a:rPr>
              <a:t>،</a:t>
            </a:r>
          </a:p>
          <a:p>
            <a:pPr marL="2160000" indent="0" algn="just" rtl="1">
              <a:lnSpc>
                <a:spcPct val="100000"/>
              </a:lnSpc>
              <a:spcBef>
                <a:spcPts val="1200"/>
              </a:spcBef>
              <a:spcAft>
                <a:spcPts val="1200"/>
              </a:spcAft>
            </a:pPr>
            <a:r>
              <a:rPr lang="ar-DZ" sz="3200" b="1" dirty="0">
                <a:ea typeface="Calibri" panose="020F0502020204030204" pitchFamily="34" charset="0"/>
                <a:cs typeface="+mj-cs"/>
              </a:rPr>
              <a:t>3/ </a:t>
            </a:r>
            <a:r>
              <a:rPr lang="ar-SA" sz="3200" b="1" dirty="0">
                <a:effectLst/>
                <a:ea typeface="Calibri" panose="020F0502020204030204" pitchFamily="34" charset="0"/>
                <a:cs typeface="+mj-cs"/>
              </a:rPr>
              <a:t>قسم اللغة والحضارة ال</a:t>
            </a:r>
            <a:r>
              <a:rPr lang="ar-DZ" sz="3200" b="1" dirty="0">
                <a:effectLst/>
                <a:ea typeface="Calibri" panose="020F0502020204030204" pitchFamily="34" charset="0"/>
                <a:cs typeface="+mj-cs"/>
              </a:rPr>
              <a:t>إ</a:t>
            </a:r>
            <a:r>
              <a:rPr lang="ar-SA" sz="3200" b="1" dirty="0">
                <a:effectLst/>
                <a:ea typeface="Calibri" panose="020F0502020204030204" pitchFamily="34" charset="0"/>
                <a:cs typeface="+mj-cs"/>
              </a:rPr>
              <a:t>سلامية</a:t>
            </a:r>
            <a:r>
              <a:rPr lang="ar-DZ" sz="3200" b="1" dirty="0">
                <a:effectLst/>
                <a:ea typeface="Calibri" panose="020F0502020204030204" pitchFamily="34" charset="0"/>
                <a:cs typeface="+mj-cs"/>
              </a:rPr>
              <a:t>.</a:t>
            </a:r>
            <a:endParaRPr lang="fr-FR" sz="4400" b="1" dirty="0">
              <a:cs typeface="+mj-cs"/>
            </a:endParaRPr>
          </a:p>
        </p:txBody>
      </p:sp>
      <p:sp>
        <p:nvSpPr>
          <p:cNvPr id="5" name="Espace réservé du pied de page 4">
            <a:extLst>
              <a:ext uri="{FF2B5EF4-FFF2-40B4-BE49-F238E27FC236}">
                <a16:creationId xmlns:a16="http://schemas.microsoft.com/office/drawing/2014/main" xmlns="" id="{7FEB7D38-0CDB-D30D-30AC-10501A8FAA30}"/>
              </a:ext>
            </a:extLst>
          </p:cNvPr>
          <p:cNvSpPr>
            <a:spLocks noGrp="1"/>
          </p:cNvSpPr>
          <p:nvPr>
            <p:ph type="ftr" sz="quarter" idx="11"/>
          </p:nvPr>
        </p:nvSpPr>
        <p:spPr>
          <a:xfrm>
            <a:off x="838200" y="6356350"/>
            <a:ext cx="10744200"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D5091FBA-6162-7ED7-9061-C9D98141E3EA}"/>
              </a:ext>
            </a:extLst>
          </p:cNvPr>
          <p:cNvSpPr>
            <a:spLocks noGrp="1"/>
          </p:cNvSpPr>
          <p:nvPr>
            <p:ph type="sldNum" sz="quarter" idx="12"/>
          </p:nvPr>
        </p:nvSpPr>
        <p:spPr/>
        <p:txBody>
          <a:bodyPr/>
          <a:lstStyle/>
          <a:p>
            <a:fld id="{DCD455ED-B2AE-4D1C-8EDE-5C13CD1B5D94}" type="slidenum">
              <a:rPr lang="fr-FR" smtClean="0"/>
              <a:pPr/>
              <a:t>32</a:t>
            </a:fld>
            <a:endParaRPr lang="fr-FR"/>
          </a:p>
        </p:txBody>
      </p:sp>
      <p:pic>
        <p:nvPicPr>
          <p:cNvPr id="4" name="Image 3">
            <a:extLst>
              <a:ext uri="{FF2B5EF4-FFF2-40B4-BE49-F238E27FC236}">
                <a16:creationId xmlns:a16="http://schemas.microsoft.com/office/drawing/2014/main" xmlns="" id="{FD974A14-168E-7440-D70D-ADF538196A07}"/>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831866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B0F66F3-B1E2-53AB-F38C-3AC9807A4698}"/>
              </a:ext>
            </a:extLst>
          </p:cNvPr>
          <p:cNvSpPr>
            <a:spLocks noGrp="1"/>
          </p:cNvSpPr>
          <p:nvPr>
            <p:ph type="title"/>
          </p:nvPr>
        </p:nvSpPr>
        <p:spPr/>
        <p:txBody>
          <a:bodyPr/>
          <a:lstStyle/>
          <a:p>
            <a:pPr algn="ctr"/>
            <a:r>
              <a:rPr lang="ar-DZ" b="1" dirty="0">
                <a:effectLst/>
                <a:latin typeface="Calibri" panose="020F0502020204030204" pitchFamily="34" charset="0"/>
                <a:ea typeface="Calibri" panose="020F0502020204030204" pitchFamily="34" charset="0"/>
                <a:cs typeface="Times New Roman" panose="02020603050405020304" pitchFamily="18" charset="0"/>
              </a:rPr>
              <a:t>5</a:t>
            </a:r>
            <a:r>
              <a:rPr lang="ar-DZ" b="1" dirty="0">
                <a:latin typeface="Calibri" panose="020F0502020204030204" pitchFamily="34" charset="0"/>
                <a:cs typeface="Times New Roman" panose="02020603050405020304" pitchFamily="18" charset="0"/>
              </a:rPr>
              <a:t>/ </a:t>
            </a:r>
            <a:r>
              <a:rPr lang="ar-SA" b="1" dirty="0">
                <a:latin typeface="Calibri" panose="020F0502020204030204" pitchFamily="34" charset="0"/>
                <a:cs typeface="Times New Roman" panose="02020603050405020304" pitchFamily="18" charset="0"/>
              </a:rPr>
              <a:t>كليـة الحقوق والعلوم السياسية</a:t>
            </a:r>
            <a:endParaRPr lang="fr-FR" dirty="0"/>
          </a:p>
        </p:txBody>
      </p:sp>
      <p:sp>
        <p:nvSpPr>
          <p:cNvPr id="3" name="Espace réservé du contenu 2">
            <a:extLst>
              <a:ext uri="{FF2B5EF4-FFF2-40B4-BE49-F238E27FC236}">
                <a16:creationId xmlns:a16="http://schemas.microsoft.com/office/drawing/2014/main" xmlns="" id="{47D6FCC9-4BF9-D6C7-7C63-B3B8E456FFB7}"/>
              </a:ext>
            </a:extLst>
          </p:cNvPr>
          <p:cNvSpPr>
            <a:spLocks noGrp="1"/>
          </p:cNvSpPr>
          <p:nvPr>
            <p:ph idx="1"/>
          </p:nvPr>
        </p:nvSpPr>
        <p:spPr/>
        <p:txBody>
          <a:bodyPr/>
          <a:lstStyle/>
          <a:p>
            <a:pPr marL="2160000" indent="0" algn="just" rtl="1">
              <a:lnSpc>
                <a:spcPct val="100000"/>
              </a:lnSpc>
              <a:spcBef>
                <a:spcPts val="1200"/>
              </a:spcBef>
              <a:spcAft>
                <a:spcPts val="1200"/>
              </a:spcAft>
              <a:buNone/>
            </a:pPr>
            <a:r>
              <a:rPr lang="ar-DZ" sz="3200" b="1" dirty="0">
                <a:cs typeface="+mj-cs"/>
              </a:rPr>
              <a:t>وتضم الأقسام التالية:</a:t>
            </a:r>
          </a:p>
          <a:p>
            <a:pPr marL="2160000" indent="0" algn="just" rtl="1">
              <a:lnSpc>
                <a:spcPct val="100000"/>
              </a:lnSpc>
              <a:spcBef>
                <a:spcPts val="1200"/>
              </a:spcBef>
              <a:spcAft>
                <a:spcPts val="1200"/>
              </a:spcAft>
              <a:buNone/>
            </a:pPr>
            <a:r>
              <a:rPr lang="ar-DZ" sz="3200" b="1" dirty="0">
                <a:cs typeface="+mj-cs"/>
              </a:rPr>
              <a:t>1/ قسم </a:t>
            </a:r>
            <a:r>
              <a:rPr lang="ar-SA" sz="3200" b="1" dirty="0">
                <a:cs typeface="+mj-cs"/>
              </a:rPr>
              <a:t>القانون العام</a:t>
            </a:r>
            <a:endParaRPr lang="ar-DZ" sz="3200" b="1" dirty="0">
              <a:cs typeface="+mj-cs"/>
            </a:endParaRPr>
          </a:p>
          <a:p>
            <a:pPr marL="2160000" indent="0" algn="just" rtl="1">
              <a:lnSpc>
                <a:spcPct val="100000"/>
              </a:lnSpc>
              <a:spcBef>
                <a:spcPts val="1200"/>
              </a:spcBef>
              <a:spcAft>
                <a:spcPts val="1200"/>
              </a:spcAft>
              <a:buNone/>
            </a:pPr>
            <a:r>
              <a:rPr lang="ar-DZ" sz="3200" b="1" dirty="0">
                <a:cs typeface="+mj-cs"/>
              </a:rPr>
              <a:t>2/ </a:t>
            </a:r>
            <a:r>
              <a:rPr lang="ar-SA" sz="3200" b="1" dirty="0">
                <a:cs typeface="+mj-cs"/>
              </a:rPr>
              <a:t>قسم القانون الخاص</a:t>
            </a:r>
            <a:endParaRPr lang="ar-DZ" sz="3200" b="1" dirty="0">
              <a:cs typeface="+mj-cs"/>
            </a:endParaRPr>
          </a:p>
          <a:p>
            <a:pPr marL="2160000" indent="0" algn="just" rtl="1">
              <a:lnSpc>
                <a:spcPct val="100000"/>
              </a:lnSpc>
              <a:spcBef>
                <a:spcPts val="1200"/>
              </a:spcBef>
              <a:spcAft>
                <a:spcPts val="1200"/>
              </a:spcAft>
              <a:buNone/>
            </a:pPr>
            <a:r>
              <a:rPr lang="ar-DZ" sz="3200" b="1" dirty="0">
                <a:cs typeface="+mj-cs"/>
              </a:rPr>
              <a:t>3/ </a:t>
            </a:r>
            <a:r>
              <a:rPr lang="ar-SA" sz="3200" b="1" dirty="0">
                <a:cs typeface="+mj-cs"/>
              </a:rPr>
              <a:t>قسم العلوم السياسية.</a:t>
            </a:r>
            <a:endParaRPr lang="ar-DZ" sz="3200" b="1" dirty="0">
              <a:cs typeface="+mj-cs"/>
            </a:endParaRPr>
          </a:p>
          <a:p>
            <a:pPr marL="2160000" indent="0" algn="just" rtl="1">
              <a:lnSpc>
                <a:spcPct val="100000"/>
              </a:lnSpc>
              <a:spcBef>
                <a:spcPts val="1200"/>
              </a:spcBef>
              <a:spcAft>
                <a:spcPts val="1200"/>
              </a:spcAft>
            </a:pPr>
            <a:endParaRPr lang="fr-FR" dirty="0"/>
          </a:p>
        </p:txBody>
      </p:sp>
      <p:sp>
        <p:nvSpPr>
          <p:cNvPr id="5" name="Espace réservé du pied de page 4">
            <a:extLst>
              <a:ext uri="{FF2B5EF4-FFF2-40B4-BE49-F238E27FC236}">
                <a16:creationId xmlns:a16="http://schemas.microsoft.com/office/drawing/2014/main" xmlns="" id="{BF4AFBD9-4941-8EBE-D691-7E580FD59C36}"/>
              </a:ext>
            </a:extLst>
          </p:cNvPr>
          <p:cNvSpPr>
            <a:spLocks noGrp="1"/>
          </p:cNvSpPr>
          <p:nvPr>
            <p:ph type="ftr" sz="quarter" idx="11"/>
          </p:nvPr>
        </p:nvSpPr>
        <p:spPr>
          <a:xfrm>
            <a:off x="1086677" y="6356350"/>
            <a:ext cx="9952383"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FBFE768C-5F72-CDF5-19A7-D0A01F89EB99}"/>
              </a:ext>
            </a:extLst>
          </p:cNvPr>
          <p:cNvSpPr>
            <a:spLocks noGrp="1"/>
          </p:cNvSpPr>
          <p:nvPr>
            <p:ph type="sldNum" sz="quarter" idx="12"/>
          </p:nvPr>
        </p:nvSpPr>
        <p:spPr/>
        <p:txBody>
          <a:bodyPr/>
          <a:lstStyle/>
          <a:p>
            <a:fld id="{DCD455ED-B2AE-4D1C-8EDE-5C13CD1B5D94}" type="slidenum">
              <a:rPr lang="fr-FR" smtClean="0"/>
              <a:pPr/>
              <a:t>33</a:t>
            </a:fld>
            <a:endParaRPr lang="fr-FR"/>
          </a:p>
        </p:txBody>
      </p:sp>
      <p:pic>
        <p:nvPicPr>
          <p:cNvPr id="4" name="Image 3">
            <a:extLst>
              <a:ext uri="{FF2B5EF4-FFF2-40B4-BE49-F238E27FC236}">
                <a16:creationId xmlns:a16="http://schemas.microsoft.com/office/drawing/2014/main" xmlns="" id="{D589CDAC-6672-C748-36D5-DCE2E865B30D}"/>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398307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CC04EA7-F477-D96B-1B4B-46D541DBB705}"/>
              </a:ext>
            </a:extLst>
          </p:cNvPr>
          <p:cNvSpPr>
            <a:spLocks noGrp="1"/>
          </p:cNvSpPr>
          <p:nvPr>
            <p:ph type="title"/>
          </p:nvPr>
        </p:nvSpPr>
        <p:spPr/>
        <p:txBody>
          <a:bodyPr>
            <a:normAutofit/>
          </a:bodyPr>
          <a:lstStyle/>
          <a:p>
            <a:pPr algn="ctr" rtl="1">
              <a:lnSpc>
                <a:spcPct val="100000"/>
              </a:lnSpc>
            </a:pPr>
            <a:r>
              <a:rPr lang="ar-DZ" b="1" dirty="0">
                <a:effectLst/>
                <a:latin typeface="Calibri" panose="020F0502020204030204" pitchFamily="34" charset="0"/>
                <a:ea typeface="Calibri" panose="020F0502020204030204" pitchFamily="34" charset="0"/>
                <a:cs typeface="Times New Roman" panose="02020603050405020304" pitchFamily="18" charset="0"/>
              </a:rPr>
              <a:t>6/ </a:t>
            </a:r>
            <a:r>
              <a:rPr lang="ar-SA" b="1" dirty="0">
                <a:effectLst/>
                <a:latin typeface="Calibri" panose="020F0502020204030204" pitchFamily="34" charset="0"/>
                <a:ea typeface="Calibri" panose="020F0502020204030204" pitchFamily="34" charset="0"/>
                <a:cs typeface="Times New Roman" panose="02020603050405020304" pitchFamily="18" charset="0"/>
              </a:rPr>
              <a:t>كليـة </a:t>
            </a:r>
            <a:r>
              <a:rPr lang="ar-SA" b="1" dirty="0">
                <a:effectLst/>
                <a:ea typeface="Calibri" panose="020F0502020204030204" pitchFamily="34" charset="0"/>
                <a:cs typeface="Times New Roman" panose="02020603050405020304" pitchFamily="18" charset="0"/>
              </a:rPr>
              <a:t>الآداب</a:t>
            </a:r>
            <a:r>
              <a:rPr lang="ar-SA" b="1" dirty="0">
                <a:effectLst/>
                <a:latin typeface="Calibri" panose="020F0502020204030204" pitchFamily="34" charset="0"/>
                <a:ea typeface="Calibri" panose="020F0502020204030204" pitchFamily="34" charset="0"/>
                <a:cs typeface="Times New Roman" panose="02020603050405020304" pitchFamily="18" charset="0"/>
              </a:rPr>
              <a:t> واللغات</a:t>
            </a:r>
            <a:endParaRPr lang="fr-FR" dirty="0"/>
          </a:p>
        </p:txBody>
      </p:sp>
      <p:sp>
        <p:nvSpPr>
          <p:cNvPr id="3" name="Espace réservé du contenu 2">
            <a:extLst>
              <a:ext uri="{FF2B5EF4-FFF2-40B4-BE49-F238E27FC236}">
                <a16:creationId xmlns:a16="http://schemas.microsoft.com/office/drawing/2014/main" xmlns="" id="{8EFA797C-CEA4-397A-3618-792AE648C81B}"/>
              </a:ext>
            </a:extLst>
          </p:cNvPr>
          <p:cNvSpPr>
            <a:spLocks noGrp="1"/>
          </p:cNvSpPr>
          <p:nvPr>
            <p:ph idx="1"/>
          </p:nvPr>
        </p:nvSpPr>
        <p:spPr/>
        <p:txBody>
          <a:bodyPr/>
          <a:lstStyle/>
          <a:p>
            <a:pPr marL="2160000" indent="0" algn="just" rtl="1">
              <a:lnSpc>
                <a:spcPct val="100000"/>
              </a:lnSpc>
              <a:spcBef>
                <a:spcPts val="1200"/>
              </a:spcBef>
              <a:spcAft>
                <a:spcPts val="1200"/>
              </a:spcAft>
              <a:buNone/>
            </a:pPr>
            <a:r>
              <a:rPr lang="ar-DZ" sz="3200" b="1" dirty="0">
                <a:cs typeface="+mj-cs"/>
              </a:rPr>
              <a:t>وتضم الأقسام التالية:</a:t>
            </a:r>
          </a:p>
          <a:p>
            <a:pPr marL="2160000" indent="0" algn="just" rtl="1">
              <a:lnSpc>
                <a:spcPct val="100000"/>
              </a:lnSpc>
              <a:spcBef>
                <a:spcPts val="1200"/>
              </a:spcBef>
              <a:spcAft>
                <a:spcPts val="1200"/>
              </a:spcAft>
              <a:buNone/>
            </a:pPr>
            <a:r>
              <a:rPr lang="ar-DZ" sz="3200" b="1" dirty="0">
                <a:cs typeface="+mj-cs"/>
              </a:rPr>
              <a:t>1/ قسم </a:t>
            </a:r>
            <a:r>
              <a:rPr lang="ar-SA" sz="3200" b="1" dirty="0">
                <a:cs typeface="+mj-cs"/>
              </a:rPr>
              <a:t>اللغة والأدب العربي</a:t>
            </a:r>
            <a:r>
              <a:rPr lang="ar-DZ" sz="3200" b="1" dirty="0">
                <a:cs typeface="+mj-cs"/>
              </a:rPr>
              <a:t>،</a:t>
            </a:r>
          </a:p>
          <a:p>
            <a:pPr marL="2160000" indent="0" algn="just" rtl="1">
              <a:lnSpc>
                <a:spcPct val="100000"/>
              </a:lnSpc>
              <a:spcBef>
                <a:spcPts val="1200"/>
              </a:spcBef>
              <a:spcAft>
                <a:spcPts val="1200"/>
              </a:spcAft>
              <a:buNone/>
            </a:pPr>
            <a:r>
              <a:rPr lang="ar-DZ" sz="3200" b="1" dirty="0">
                <a:cs typeface="+mj-cs"/>
              </a:rPr>
              <a:t>2/ </a:t>
            </a:r>
            <a:r>
              <a:rPr lang="ar-SA" sz="3200" b="1" dirty="0">
                <a:cs typeface="+mj-cs"/>
              </a:rPr>
              <a:t>قسم اللغة الفرنسية</a:t>
            </a:r>
            <a:r>
              <a:rPr lang="ar-DZ" sz="3200" b="1" dirty="0">
                <a:cs typeface="+mj-cs"/>
              </a:rPr>
              <a:t>،</a:t>
            </a:r>
          </a:p>
          <a:p>
            <a:pPr marL="2160000" indent="0" algn="just" rtl="1">
              <a:lnSpc>
                <a:spcPct val="100000"/>
              </a:lnSpc>
              <a:spcBef>
                <a:spcPts val="1200"/>
              </a:spcBef>
              <a:spcAft>
                <a:spcPts val="1200"/>
              </a:spcAft>
              <a:buNone/>
            </a:pPr>
            <a:r>
              <a:rPr lang="ar-DZ" sz="3200" b="1" dirty="0">
                <a:cs typeface="+mj-cs"/>
              </a:rPr>
              <a:t>3/ </a:t>
            </a:r>
            <a:r>
              <a:rPr lang="ar-SA" sz="3200" b="1" dirty="0">
                <a:cs typeface="+mj-cs"/>
              </a:rPr>
              <a:t>قسم اللغة الإنجليزية.</a:t>
            </a:r>
            <a:endParaRPr lang="ar-DZ" sz="3200" b="1" dirty="0">
              <a:cs typeface="+mj-cs"/>
            </a:endParaRPr>
          </a:p>
          <a:p>
            <a:pPr marL="2160000" indent="0" algn="just" rtl="1">
              <a:lnSpc>
                <a:spcPct val="100000"/>
              </a:lnSpc>
              <a:spcBef>
                <a:spcPts val="1200"/>
              </a:spcBef>
              <a:spcAft>
                <a:spcPts val="1200"/>
              </a:spcAft>
            </a:pPr>
            <a:endParaRPr lang="fr-FR" dirty="0"/>
          </a:p>
        </p:txBody>
      </p:sp>
      <p:sp>
        <p:nvSpPr>
          <p:cNvPr id="5" name="Espace réservé du pied de page 4">
            <a:extLst>
              <a:ext uri="{FF2B5EF4-FFF2-40B4-BE49-F238E27FC236}">
                <a16:creationId xmlns:a16="http://schemas.microsoft.com/office/drawing/2014/main" xmlns="" id="{2A4D71B8-56F2-CC3D-BFDA-9E86020C6936}"/>
              </a:ext>
            </a:extLst>
          </p:cNvPr>
          <p:cNvSpPr>
            <a:spLocks noGrp="1"/>
          </p:cNvSpPr>
          <p:nvPr>
            <p:ph type="ftr" sz="quarter" idx="11"/>
          </p:nvPr>
        </p:nvSpPr>
        <p:spPr>
          <a:xfrm>
            <a:off x="838199" y="6356350"/>
            <a:ext cx="10515599"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413823A7-7F65-2CAB-5F92-D5D4577ECD10}"/>
              </a:ext>
            </a:extLst>
          </p:cNvPr>
          <p:cNvSpPr>
            <a:spLocks noGrp="1"/>
          </p:cNvSpPr>
          <p:nvPr>
            <p:ph type="sldNum" sz="quarter" idx="12"/>
          </p:nvPr>
        </p:nvSpPr>
        <p:spPr/>
        <p:txBody>
          <a:bodyPr/>
          <a:lstStyle/>
          <a:p>
            <a:fld id="{DCD455ED-B2AE-4D1C-8EDE-5C13CD1B5D94}" type="slidenum">
              <a:rPr lang="fr-FR" smtClean="0"/>
              <a:pPr/>
              <a:t>34</a:t>
            </a:fld>
            <a:endParaRPr lang="fr-FR"/>
          </a:p>
        </p:txBody>
      </p:sp>
      <p:pic>
        <p:nvPicPr>
          <p:cNvPr id="4" name="Image 3">
            <a:extLst>
              <a:ext uri="{FF2B5EF4-FFF2-40B4-BE49-F238E27FC236}">
                <a16:creationId xmlns:a16="http://schemas.microsoft.com/office/drawing/2014/main" xmlns="" id="{6A4E7BBB-40AE-3C59-5E72-9E9984FA983A}"/>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84399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93DC43-9C4D-1833-5B44-DC0B0388098E}"/>
              </a:ext>
            </a:extLst>
          </p:cNvPr>
          <p:cNvSpPr>
            <a:spLocks noGrp="1"/>
          </p:cNvSpPr>
          <p:nvPr>
            <p:ph type="title"/>
          </p:nvPr>
        </p:nvSpPr>
        <p:spPr/>
        <p:txBody>
          <a:bodyPr/>
          <a:lstStyle/>
          <a:p>
            <a:pPr algn="ctr"/>
            <a:r>
              <a:rPr lang="ar-DZ" b="1" dirty="0">
                <a:effectLst/>
                <a:latin typeface="Calibri" panose="020F0502020204030204" pitchFamily="34" charset="0"/>
                <a:ea typeface="Calibri" panose="020F0502020204030204" pitchFamily="34" charset="0"/>
                <a:cs typeface="Times New Roman" panose="02020603050405020304" pitchFamily="18" charset="0"/>
              </a:rPr>
              <a:t>7/ </a:t>
            </a:r>
            <a:r>
              <a:rPr lang="ar-SA" b="1" dirty="0">
                <a:effectLst/>
                <a:latin typeface="Calibri" panose="020F0502020204030204" pitchFamily="34" charset="0"/>
                <a:ea typeface="Calibri" panose="020F0502020204030204" pitchFamily="34" charset="0"/>
                <a:cs typeface="Times New Roman" panose="02020603050405020304" pitchFamily="18" charset="0"/>
              </a:rPr>
              <a:t>كلية علوم المادة والرياضيات والإعلام الآلي</a:t>
            </a:r>
            <a:endParaRPr lang="fr-FR" dirty="0"/>
          </a:p>
        </p:txBody>
      </p:sp>
      <p:sp>
        <p:nvSpPr>
          <p:cNvPr id="3" name="Espace réservé du contenu 2">
            <a:extLst>
              <a:ext uri="{FF2B5EF4-FFF2-40B4-BE49-F238E27FC236}">
                <a16:creationId xmlns:a16="http://schemas.microsoft.com/office/drawing/2014/main" xmlns="" id="{5A858498-B26A-8ECA-B23B-4E422D29DF45}"/>
              </a:ext>
            </a:extLst>
          </p:cNvPr>
          <p:cNvSpPr>
            <a:spLocks noGrp="1"/>
          </p:cNvSpPr>
          <p:nvPr>
            <p:ph idx="1"/>
          </p:nvPr>
        </p:nvSpPr>
        <p:spPr/>
        <p:txBody>
          <a:bodyPr/>
          <a:lstStyle/>
          <a:p>
            <a:pPr marL="2160000" indent="0" algn="just" rtl="1">
              <a:lnSpc>
                <a:spcPct val="100000"/>
              </a:lnSpc>
              <a:spcBef>
                <a:spcPts val="1200"/>
              </a:spcBef>
              <a:spcAft>
                <a:spcPts val="1200"/>
              </a:spcAft>
              <a:buNone/>
            </a:pPr>
            <a:r>
              <a:rPr lang="ar-DZ" sz="3200" b="1" dirty="0">
                <a:cs typeface="+mj-cs"/>
              </a:rPr>
              <a:t>وتضم الأقسام التالية:</a:t>
            </a:r>
          </a:p>
          <a:p>
            <a:pPr marL="2160000" indent="0" algn="just" rtl="1">
              <a:lnSpc>
                <a:spcPct val="100000"/>
              </a:lnSpc>
              <a:spcBef>
                <a:spcPts val="1200"/>
              </a:spcBef>
              <a:spcAft>
                <a:spcPts val="1200"/>
              </a:spcAft>
              <a:buNone/>
            </a:pPr>
            <a:r>
              <a:rPr lang="ar-DZ" sz="3200" b="1" dirty="0">
                <a:cs typeface="+mj-cs"/>
              </a:rPr>
              <a:t>1/ </a:t>
            </a:r>
            <a:r>
              <a:rPr lang="fr-FR" sz="3200" b="1" dirty="0">
                <a:cs typeface="+mj-cs"/>
              </a:rPr>
              <a:t> </a:t>
            </a:r>
            <a:r>
              <a:rPr lang="ar-SA" sz="3200" b="1" dirty="0">
                <a:cs typeface="+mj-cs"/>
              </a:rPr>
              <a:t>قسم علوم المادة</a:t>
            </a:r>
            <a:r>
              <a:rPr lang="ar-DZ" sz="3200" b="1" dirty="0">
                <a:cs typeface="+mj-cs"/>
              </a:rPr>
              <a:t>،</a:t>
            </a:r>
          </a:p>
          <a:p>
            <a:pPr marL="2160000" indent="0" algn="just" rtl="1">
              <a:lnSpc>
                <a:spcPct val="100000"/>
              </a:lnSpc>
              <a:spcBef>
                <a:spcPts val="1200"/>
              </a:spcBef>
              <a:spcAft>
                <a:spcPts val="1200"/>
              </a:spcAft>
              <a:buNone/>
            </a:pPr>
            <a:r>
              <a:rPr lang="ar-DZ" sz="3200" b="1" dirty="0">
                <a:cs typeface="+mj-cs"/>
              </a:rPr>
              <a:t>2/ </a:t>
            </a:r>
            <a:r>
              <a:rPr lang="ar-SA" sz="3200" b="1" dirty="0">
                <a:cs typeface="+mj-cs"/>
              </a:rPr>
              <a:t>قسم الرياضيات والإعلام </a:t>
            </a:r>
            <a:r>
              <a:rPr lang="ar-DZ" sz="3200" b="1" dirty="0">
                <a:cs typeface="+mj-cs"/>
              </a:rPr>
              <a:t>ال</a:t>
            </a:r>
            <a:r>
              <a:rPr lang="ar-SA" sz="3200" b="1" dirty="0">
                <a:cs typeface="+mj-cs"/>
              </a:rPr>
              <a:t>آلي.</a:t>
            </a:r>
            <a:endParaRPr lang="ar-DZ" sz="3200" b="1" dirty="0">
              <a:cs typeface="+mj-cs"/>
            </a:endParaRPr>
          </a:p>
          <a:p>
            <a:pPr marL="2160000" indent="0" algn="just" rtl="1">
              <a:lnSpc>
                <a:spcPct val="100000"/>
              </a:lnSpc>
              <a:spcBef>
                <a:spcPts val="1200"/>
              </a:spcBef>
              <a:spcAft>
                <a:spcPts val="1200"/>
              </a:spcAft>
            </a:pPr>
            <a:endParaRPr lang="fr-FR" dirty="0"/>
          </a:p>
        </p:txBody>
      </p:sp>
      <p:sp>
        <p:nvSpPr>
          <p:cNvPr id="5" name="Espace réservé du pied de page 4">
            <a:extLst>
              <a:ext uri="{FF2B5EF4-FFF2-40B4-BE49-F238E27FC236}">
                <a16:creationId xmlns:a16="http://schemas.microsoft.com/office/drawing/2014/main" xmlns="" id="{45E26C28-5E1D-34D9-6F84-DB2132622753}"/>
              </a:ext>
            </a:extLst>
          </p:cNvPr>
          <p:cNvSpPr>
            <a:spLocks noGrp="1"/>
          </p:cNvSpPr>
          <p:nvPr>
            <p:ph type="ftr" sz="quarter" idx="11"/>
          </p:nvPr>
        </p:nvSpPr>
        <p:spPr>
          <a:xfrm>
            <a:off x="838199" y="6356350"/>
            <a:ext cx="10664687"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F4AAC2BF-4F73-331D-922B-B4E5111588AB}"/>
              </a:ext>
            </a:extLst>
          </p:cNvPr>
          <p:cNvSpPr>
            <a:spLocks noGrp="1"/>
          </p:cNvSpPr>
          <p:nvPr>
            <p:ph type="sldNum" sz="quarter" idx="12"/>
          </p:nvPr>
        </p:nvSpPr>
        <p:spPr/>
        <p:txBody>
          <a:bodyPr/>
          <a:lstStyle/>
          <a:p>
            <a:fld id="{DCD455ED-B2AE-4D1C-8EDE-5C13CD1B5D94}" type="slidenum">
              <a:rPr lang="fr-FR" smtClean="0"/>
              <a:pPr/>
              <a:t>35</a:t>
            </a:fld>
            <a:endParaRPr lang="fr-FR"/>
          </a:p>
        </p:txBody>
      </p:sp>
      <p:pic>
        <p:nvPicPr>
          <p:cNvPr id="4" name="Image 3">
            <a:extLst>
              <a:ext uri="{FF2B5EF4-FFF2-40B4-BE49-F238E27FC236}">
                <a16:creationId xmlns:a16="http://schemas.microsoft.com/office/drawing/2014/main" xmlns="" id="{5F954FEC-26B0-6526-1A37-CFCA0F87431C}"/>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3834792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3268D42-87B3-232F-1A48-E2ABA4715528}"/>
              </a:ext>
            </a:extLst>
          </p:cNvPr>
          <p:cNvSpPr>
            <a:spLocks noGrp="1"/>
          </p:cNvSpPr>
          <p:nvPr>
            <p:ph type="title"/>
          </p:nvPr>
        </p:nvSpPr>
        <p:spPr/>
        <p:txBody>
          <a:bodyPr/>
          <a:lstStyle/>
          <a:p>
            <a:pPr algn="ctr"/>
            <a:r>
              <a:rPr lang="ar-DZ" b="1" dirty="0">
                <a:effectLst/>
                <a:ea typeface="Calibri" panose="020F0502020204030204" pitchFamily="34" charset="0"/>
                <a:cs typeface="Simplified Arabic" panose="02020603050405020304" pitchFamily="18" charset="-78"/>
              </a:rPr>
              <a:t>8/ </a:t>
            </a:r>
            <a:r>
              <a:rPr lang="ar-SA" b="1" dirty="0">
                <a:effectLst/>
                <a:ea typeface="Calibri" panose="020F0502020204030204" pitchFamily="34" charset="0"/>
                <a:cs typeface="Simplified Arabic" panose="02020603050405020304" pitchFamily="18" charset="-78"/>
              </a:rPr>
              <a:t>كلية علوم الطبيعة والحياة</a:t>
            </a:r>
            <a:endParaRPr lang="fr-FR" dirty="0"/>
          </a:p>
        </p:txBody>
      </p:sp>
      <p:sp>
        <p:nvSpPr>
          <p:cNvPr id="3" name="Espace réservé du contenu 2">
            <a:extLst>
              <a:ext uri="{FF2B5EF4-FFF2-40B4-BE49-F238E27FC236}">
                <a16:creationId xmlns:a16="http://schemas.microsoft.com/office/drawing/2014/main" xmlns="" id="{48A21C87-C42B-4F43-9E79-8C0C585C2738}"/>
              </a:ext>
            </a:extLst>
          </p:cNvPr>
          <p:cNvSpPr>
            <a:spLocks noGrp="1"/>
          </p:cNvSpPr>
          <p:nvPr>
            <p:ph idx="1"/>
          </p:nvPr>
        </p:nvSpPr>
        <p:spPr>
          <a:xfrm>
            <a:off x="1631743" y="2133600"/>
            <a:ext cx="9872869" cy="3777622"/>
          </a:xfrm>
        </p:spPr>
        <p:txBody>
          <a:bodyPr>
            <a:normAutofit/>
          </a:bodyPr>
          <a:lstStyle/>
          <a:p>
            <a:pPr marL="2160000" indent="0" algn="just" rtl="1">
              <a:lnSpc>
                <a:spcPct val="100000"/>
              </a:lnSpc>
              <a:spcBef>
                <a:spcPts val="1200"/>
              </a:spcBef>
              <a:spcAft>
                <a:spcPts val="1200"/>
              </a:spcAft>
              <a:buNone/>
            </a:pPr>
            <a:r>
              <a:rPr lang="ar-DZ" sz="4400" b="1" dirty="0">
                <a:cs typeface="+mj-cs"/>
              </a:rPr>
              <a:t>وتضم:</a:t>
            </a:r>
          </a:p>
          <a:p>
            <a:pPr marL="2160000" indent="0" algn="just" rtl="1">
              <a:lnSpc>
                <a:spcPct val="100000"/>
              </a:lnSpc>
              <a:spcBef>
                <a:spcPts val="1200"/>
              </a:spcBef>
              <a:spcAft>
                <a:spcPts val="1200"/>
              </a:spcAft>
            </a:pPr>
            <a:r>
              <a:rPr lang="ar-SA" sz="3200" b="1" dirty="0">
                <a:effectLst/>
                <a:ea typeface="Calibri" panose="020F0502020204030204" pitchFamily="34" charset="0"/>
                <a:cs typeface="+mj-cs"/>
              </a:rPr>
              <a:t>قسم العلوم </a:t>
            </a:r>
            <a:r>
              <a:rPr lang="ar-SA" sz="3200" b="1" dirty="0">
                <a:effectLst/>
                <a:latin typeface="Calibri" panose="020F0502020204030204" pitchFamily="34" charset="0"/>
                <a:ea typeface="Calibri" panose="020F0502020204030204" pitchFamily="34" charset="0"/>
                <a:cs typeface="+mj-cs"/>
              </a:rPr>
              <a:t>الفلاحية </a:t>
            </a:r>
            <a:r>
              <a:rPr lang="ar-SA" sz="3200" b="1" dirty="0" err="1">
                <a:effectLst/>
                <a:latin typeface="Calibri" panose="020F0502020204030204" pitchFamily="34" charset="0"/>
                <a:ea typeface="Calibri" panose="020F0502020204030204" pitchFamily="34" charset="0"/>
                <a:cs typeface="+mj-cs"/>
              </a:rPr>
              <a:t>والبيوتكنولوجيا</a:t>
            </a:r>
            <a:r>
              <a:rPr lang="ar-SA" sz="3200" b="1" dirty="0">
                <a:effectLst/>
                <a:latin typeface="Calibri" panose="020F0502020204030204" pitchFamily="34" charset="0"/>
                <a:ea typeface="Calibri" panose="020F0502020204030204" pitchFamily="34" charset="0"/>
                <a:cs typeface="+mj-cs"/>
              </a:rPr>
              <a:t>.</a:t>
            </a:r>
            <a:endParaRPr lang="fr-FR" sz="4400" b="1" dirty="0">
              <a:cs typeface="+mj-cs"/>
            </a:endParaRPr>
          </a:p>
        </p:txBody>
      </p:sp>
      <p:sp>
        <p:nvSpPr>
          <p:cNvPr id="5" name="Espace réservé du pied de page 4">
            <a:extLst>
              <a:ext uri="{FF2B5EF4-FFF2-40B4-BE49-F238E27FC236}">
                <a16:creationId xmlns:a16="http://schemas.microsoft.com/office/drawing/2014/main" xmlns="" id="{C5B62CA5-F02B-8E45-A6E3-1D0A310C7D4B}"/>
              </a:ext>
            </a:extLst>
          </p:cNvPr>
          <p:cNvSpPr>
            <a:spLocks noGrp="1"/>
          </p:cNvSpPr>
          <p:nvPr>
            <p:ph type="ftr" sz="quarter" idx="11"/>
          </p:nvPr>
        </p:nvSpPr>
        <p:spPr>
          <a:xfrm>
            <a:off x="1126435" y="6356350"/>
            <a:ext cx="9872869"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1B1CB71D-2E82-92A1-BDA1-076F3B588040}"/>
              </a:ext>
            </a:extLst>
          </p:cNvPr>
          <p:cNvSpPr>
            <a:spLocks noGrp="1"/>
          </p:cNvSpPr>
          <p:nvPr>
            <p:ph type="sldNum" sz="quarter" idx="12"/>
          </p:nvPr>
        </p:nvSpPr>
        <p:spPr/>
        <p:txBody>
          <a:bodyPr/>
          <a:lstStyle/>
          <a:p>
            <a:fld id="{DCD455ED-B2AE-4D1C-8EDE-5C13CD1B5D94}" type="slidenum">
              <a:rPr lang="fr-FR" smtClean="0"/>
              <a:pPr/>
              <a:t>36</a:t>
            </a:fld>
            <a:endParaRPr lang="fr-FR"/>
          </a:p>
        </p:txBody>
      </p:sp>
      <p:pic>
        <p:nvPicPr>
          <p:cNvPr id="4" name="Image 3">
            <a:extLst>
              <a:ext uri="{FF2B5EF4-FFF2-40B4-BE49-F238E27FC236}">
                <a16:creationId xmlns:a16="http://schemas.microsoft.com/office/drawing/2014/main" xmlns="" id="{85A071F8-5CFC-40E4-5BB8-6FFDB5702756}"/>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558463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4872B67-7929-0CA1-22DC-ECD1B5827E75}"/>
              </a:ext>
            </a:extLst>
          </p:cNvPr>
          <p:cNvSpPr>
            <a:spLocks noGrp="1"/>
          </p:cNvSpPr>
          <p:nvPr>
            <p:ph type="title"/>
          </p:nvPr>
        </p:nvSpPr>
        <p:spPr/>
        <p:txBody>
          <a:bodyPr/>
          <a:lstStyle/>
          <a:p>
            <a:pPr algn="ctr"/>
            <a:r>
              <a:rPr lang="ar-DZ" dirty="0"/>
              <a:t>الميادين المفتوحة بجامعة أدرار</a:t>
            </a:r>
            <a:endParaRPr lang="fr-FR" dirty="0"/>
          </a:p>
        </p:txBody>
      </p:sp>
      <p:sp>
        <p:nvSpPr>
          <p:cNvPr id="3" name="Espace réservé du contenu 2">
            <a:extLst>
              <a:ext uri="{FF2B5EF4-FFF2-40B4-BE49-F238E27FC236}">
                <a16:creationId xmlns:a16="http://schemas.microsoft.com/office/drawing/2014/main" xmlns="" id="{B35F3352-B2EB-F897-2A44-4E4A287CF40E}"/>
              </a:ext>
            </a:extLst>
          </p:cNvPr>
          <p:cNvSpPr>
            <a:spLocks noGrp="1"/>
          </p:cNvSpPr>
          <p:nvPr>
            <p:ph idx="1"/>
          </p:nvPr>
        </p:nvSpPr>
        <p:spPr/>
        <p:txBody>
          <a:bodyPr>
            <a:normAutofit fontScale="62500" lnSpcReduction="20000"/>
          </a:bodyPr>
          <a:lstStyle/>
          <a:p>
            <a:pPr marL="2160000" indent="0" algn="just" rtl="1">
              <a:spcBef>
                <a:spcPts val="600"/>
              </a:spcBef>
              <a:spcAft>
                <a:spcPts val="600"/>
              </a:spcAft>
            </a:pPr>
            <a:r>
              <a:rPr lang="ar-DZ" sz="3200" b="1" dirty="0">
                <a:cs typeface="+mj-cs"/>
              </a:rPr>
              <a:t>1/ </a:t>
            </a:r>
            <a:r>
              <a:rPr lang="ar-SA" sz="3200" b="1" dirty="0">
                <a:cs typeface="+mj-cs"/>
              </a:rPr>
              <a:t>ميدان علوم وتكنولوجيا</a:t>
            </a:r>
            <a:r>
              <a:rPr lang="ar-DZ" sz="3200" b="1" dirty="0">
                <a:cs typeface="+mj-cs"/>
              </a:rPr>
              <a:t>،</a:t>
            </a:r>
          </a:p>
          <a:p>
            <a:pPr marL="2160000" indent="0" algn="just" rtl="1">
              <a:spcBef>
                <a:spcPts val="600"/>
              </a:spcBef>
              <a:spcAft>
                <a:spcPts val="600"/>
              </a:spcAft>
            </a:pPr>
            <a:r>
              <a:rPr lang="ar-DZ" sz="3200" b="1" dirty="0">
                <a:cs typeface="+mj-cs"/>
              </a:rPr>
              <a:t>2/ </a:t>
            </a:r>
            <a:r>
              <a:rPr lang="ar-SA" sz="3200" b="1" dirty="0">
                <a:cs typeface="+mj-cs"/>
              </a:rPr>
              <a:t>ميدان </a:t>
            </a:r>
            <a:r>
              <a:rPr lang="ar-DZ" sz="3200" b="1" dirty="0">
                <a:cs typeface="+mj-cs"/>
              </a:rPr>
              <a:t>علوم</a:t>
            </a:r>
            <a:r>
              <a:rPr lang="ar-SA" sz="3200" b="1" dirty="0">
                <a:cs typeface="+mj-cs"/>
              </a:rPr>
              <a:t> اقتصادية، تسيير وعلوم تجارية</a:t>
            </a:r>
            <a:r>
              <a:rPr lang="ar-DZ" sz="3200" b="1" dirty="0">
                <a:cs typeface="+mj-cs"/>
              </a:rPr>
              <a:t>،</a:t>
            </a:r>
          </a:p>
          <a:p>
            <a:pPr marL="2160000" indent="0" algn="just" rtl="1">
              <a:spcBef>
                <a:spcPts val="600"/>
              </a:spcBef>
              <a:spcAft>
                <a:spcPts val="600"/>
              </a:spcAft>
            </a:pPr>
            <a:r>
              <a:rPr lang="ar-DZ" sz="3200" b="1" dirty="0">
                <a:cs typeface="+mj-cs"/>
              </a:rPr>
              <a:t>3/ </a:t>
            </a:r>
            <a:r>
              <a:rPr lang="ar-SA" sz="3200" b="1" dirty="0">
                <a:cs typeface="+mj-cs"/>
              </a:rPr>
              <a:t>ميدان علوم إنسانية واجتماعية</a:t>
            </a:r>
            <a:r>
              <a:rPr lang="ar-DZ" sz="3200" b="1" dirty="0">
                <a:cs typeface="+mj-cs"/>
              </a:rPr>
              <a:t>،</a:t>
            </a:r>
          </a:p>
          <a:p>
            <a:pPr marL="2160000" indent="0" algn="just" rtl="1">
              <a:spcBef>
                <a:spcPts val="600"/>
              </a:spcBef>
              <a:spcAft>
                <a:spcPts val="600"/>
              </a:spcAft>
            </a:pPr>
            <a:r>
              <a:rPr lang="ar-DZ" sz="3200" b="1" dirty="0">
                <a:cs typeface="+mj-cs"/>
              </a:rPr>
              <a:t>4/ </a:t>
            </a:r>
            <a:r>
              <a:rPr lang="ar-SA" sz="3200" b="1" dirty="0">
                <a:cs typeface="+mj-cs"/>
              </a:rPr>
              <a:t>ميدان حقوق وعلوم سياسية</a:t>
            </a:r>
            <a:r>
              <a:rPr lang="ar-DZ" sz="3200" b="1" dirty="0">
                <a:cs typeface="+mj-cs"/>
              </a:rPr>
              <a:t>،</a:t>
            </a:r>
          </a:p>
          <a:p>
            <a:pPr marL="2160000" indent="0" algn="just" rtl="1">
              <a:spcBef>
                <a:spcPts val="600"/>
              </a:spcBef>
              <a:spcAft>
                <a:spcPts val="600"/>
              </a:spcAft>
            </a:pPr>
            <a:r>
              <a:rPr lang="ar-DZ" sz="3200" b="1" dirty="0">
                <a:cs typeface="+mj-cs"/>
              </a:rPr>
              <a:t>5/ </a:t>
            </a:r>
            <a:r>
              <a:rPr lang="ar-SA" sz="3200" b="1" dirty="0">
                <a:cs typeface="+mj-cs"/>
              </a:rPr>
              <a:t>ميدان آداب ولغات أجنبية</a:t>
            </a:r>
            <a:r>
              <a:rPr lang="ar-DZ" sz="3200" b="1" dirty="0">
                <a:cs typeface="+mj-cs"/>
              </a:rPr>
              <a:t>،</a:t>
            </a:r>
          </a:p>
          <a:p>
            <a:pPr marL="2160000" indent="0" algn="just" rtl="1">
              <a:spcBef>
                <a:spcPts val="600"/>
              </a:spcBef>
              <a:spcAft>
                <a:spcPts val="600"/>
              </a:spcAft>
            </a:pPr>
            <a:r>
              <a:rPr lang="ar-DZ" sz="3200" b="1" dirty="0">
                <a:cs typeface="+mj-cs"/>
              </a:rPr>
              <a:t>6/ </a:t>
            </a:r>
            <a:r>
              <a:rPr lang="ar-SA" sz="3200" b="1" dirty="0">
                <a:cs typeface="+mj-cs"/>
              </a:rPr>
              <a:t>ميدان لغة وأدب عربي</a:t>
            </a:r>
            <a:r>
              <a:rPr lang="ar-DZ" sz="3200" b="1" dirty="0">
                <a:cs typeface="+mj-cs"/>
              </a:rPr>
              <a:t>،</a:t>
            </a:r>
          </a:p>
          <a:p>
            <a:pPr marL="2160000" indent="0" algn="just" rtl="1">
              <a:spcBef>
                <a:spcPts val="600"/>
              </a:spcBef>
              <a:spcAft>
                <a:spcPts val="600"/>
              </a:spcAft>
            </a:pPr>
            <a:r>
              <a:rPr lang="ar-DZ" sz="3200" b="1" dirty="0">
                <a:cs typeface="+mj-cs"/>
              </a:rPr>
              <a:t>7/ </a:t>
            </a:r>
            <a:r>
              <a:rPr lang="ar-SA" sz="3200" b="1" dirty="0">
                <a:cs typeface="+mj-cs"/>
              </a:rPr>
              <a:t>ميدان علوم المادة</a:t>
            </a:r>
            <a:r>
              <a:rPr lang="ar-DZ" sz="3200" b="1" dirty="0">
                <a:cs typeface="+mj-cs"/>
              </a:rPr>
              <a:t>،</a:t>
            </a:r>
            <a:r>
              <a:rPr lang="ar-SA" sz="3200" b="1" dirty="0">
                <a:cs typeface="+mj-cs"/>
              </a:rPr>
              <a:t> </a:t>
            </a:r>
            <a:endParaRPr lang="ar-DZ" sz="3200" b="1" dirty="0">
              <a:cs typeface="+mj-cs"/>
            </a:endParaRPr>
          </a:p>
          <a:p>
            <a:pPr marL="2160000" indent="0" algn="just" rtl="1">
              <a:spcBef>
                <a:spcPts val="600"/>
              </a:spcBef>
              <a:spcAft>
                <a:spcPts val="600"/>
              </a:spcAft>
            </a:pPr>
            <a:r>
              <a:rPr lang="ar-DZ" sz="3200" b="1" dirty="0">
                <a:cs typeface="+mj-cs"/>
              </a:rPr>
              <a:t>8/ </a:t>
            </a:r>
            <a:r>
              <a:rPr lang="ar-SA" sz="3200" b="1" dirty="0">
                <a:cs typeface="+mj-cs"/>
              </a:rPr>
              <a:t>ميدان رياضيات وإعلام آلي</a:t>
            </a:r>
            <a:r>
              <a:rPr lang="ar-DZ" sz="3200" b="1" dirty="0">
                <a:cs typeface="+mj-cs"/>
              </a:rPr>
              <a:t>،</a:t>
            </a:r>
          </a:p>
          <a:p>
            <a:pPr marL="2160000" indent="0" algn="just" rtl="1">
              <a:spcBef>
                <a:spcPts val="600"/>
              </a:spcBef>
              <a:spcAft>
                <a:spcPts val="600"/>
              </a:spcAft>
            </a:pPr>
            <a:r>
              <a:rPr lang="ar-DZ" sz="3200" b="1" dirty="0">
                <a:cs typeface="+mj-cs"/>
              </a:rPr>
              <a:t>9/ </a:t>
            </a:r>
            <a:r>
              <a:rPr lang="ar-SA" sz="3200" b="1" dirty="0">
                <a:cs typeface="+mj-cs"/>
              </a:rPr>
              <a:t>ميدان علوم الطبيعة والحياة</a:t>
            </a:r>
            <a:r>
              <a:rPr lang="ar-DZ" sz="3200" b="1" dirty="0">
                <a:cs typeface="+mj-cs"/>
              </a:rPr>
              <a:t>.</a:t>
            </a:r>
          </a:p>
          <a:p>
            <a:pPr marL="2160000" indent="0" algn="just" rtl="1">
              <a:spcBef>
                <a:spcPts val="600"/>
              </a:spcBef>
              <a:spcAft>
                <a:spcPts val="600"/>
              </a:spcAft>
            </a:pPr>
            <a:endParaRPr lang="fr-FR" dirty="0"/>
          </a:p>
        </p:txBody>
      </p:sp>
      <p:sp>
        <p:nvSpPr>
          <p:cNvPr id="5" name="Espace réservé du pied de page 4">
            <a:extLst>
              <a:ext uri="{FF2B5EF4-FFF2-40B4-BE49-F238E27FC236}">
                <a16:creationId xmlns:a16="http://schemas.microsoft.com/office/drawing/2014/main" xmlns="" id="{8779AD5D-76FB-5A73-7B6F-C0C1338A53FF}"/>
              </a:ext>
            </a:extLst>
          </p:cNvPr>
          <p:cNvSpPr>
            <a:spLocks noGrp="1"/>
          </p:cNvSpPr>
          <p:nvPr>
            <p:ph type="ftr" sz="quarter" idx="11"/>
          </p:nvPr>
        </p:nvSpPr>
        <p:spPr>
          <a:xfrm>
            <a:off x="838200" y="6356350"/>
            <a:ext cx="9988826" cy="365125"/>
          </a:xfrm>
        </p:spPr>
        <p:txBody>
          <a:bodyPr/>
          <a:lstStyle/>
          <a:p>
            <a:pPr algn="ctr"/>
            <a:r>
              <a:rPr lang="ar-DZ" sz="1400"/>
              <a:t>خلية اتصال ثانوية –جامعة                    جامعة أدرار                              </a:t>
            </a:r>
            <a:endParaRPr lang="fr-FR" sz="1400" dirty="0"/>
          </a:p>
        </p:txBody>
      </p:sp>
      <p:sp>
        <p:nvSpPr>
          <p:cNvPr id="8" name="Espace réservé du numéro de diapositive 7">
            <a:extLst>
              <a:ext uri="{FF2B5EF4-FFF2-40B4-BE49-F238E27FC236}">
                <a16:creationId xmlns:a16="http://schemas.microsoft.com/office/drawing/2014/main" xmlns="" id="{B8BE8BFC-1F77-4048-F4FB-52E76BE0B4B4}"/>
              </a:ext>
            </a:extLst>
          </p:cNvPr>
          <p:cNvSpPr>
            <a:spLocks noGrp="1"/>
          </p:cNvSpPr>
          <p:nvPr>
            <p:ph type="sldNum" sz="quarter" idx="12"/>
          </p:nvPr>
        </p:nvSpPr>
        <p:spPr/>
        <p:txBody>
          <a:bodyPr/>
          <a:lstStyle/>
          <a:p>
            <a:fld id="{DCD455ED-B2AE-4D1C-8EDE-5C13CD1B5D94}" type="slidenum">
              <a:rPr lang="fr-FR" smtClean="0"/>
              <a:pPr/>
              <a:t>37</a:t>
            </a:fld>
            <a:endParaRPr lang="fr-FR"/>
          </a:p>
        </p:txBody>
      </p:sp>
      <p:pic>
        <p:nvPicPr>
          <p:cNvPr id="4" name="Image 3">
            <a:extLst>
              <a:ext uri="{FF2B5EF4-FFF2-40B4-BE49-F238E27FC236}">
                <a16:creationId xmlns:a16="http://schemas.microsoft.com/office/drawing/2014/main" xmlns="" id="{79264FE1-C32E-EBF8-45F0-29AB98DB8BA3}"/>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3610617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7F59000-2FD4-A8CE-B5CA-61C5E554972D}"/>
              </a:ext>
            </a:extLst>
          </p:cNvPr>
          <p:cNvSpPr>
            <a:spLocks noGrp="1"/>
          </p:cNvSpPr>
          <p:nvPr>
            <p:ph type="title"/>
          </p:nvPr>
        </p:nvSpPr>
        <p:spPr>
          <a:xfrm>
            <a:off x="838199" y="624110"/>
            <a:ext cx="10515599"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علوم وتكنولوجيا</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0308307A-7450-F9AE-31EC-F19FD0DD51CC}"/>
              </a:ext>
            </a:extLst>
          </p:cNvPr>
          <p:cNvGraphicFramePr>
            <a:graphicFrameLocks noGrp="1"/>
          </p:cNvGraphicFramePr>
          <p:nvPr>
            <p:ph idx="1"/>
          </p:nvPr>
        </p:nvGraphicFramePr>
        <p:xfrm>
          <a:off x="838200" y="2119971"/>
          <a:ext cx="10515600" cy="4019108"/>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xmlns="" val="688321274"/>
                    </a:ext>
                  </a:extLst>
                </a:gridCol>
                <a:gridCol w="3505200">
                  <a:extLst>
                    <a:ext uri="{9D8B030D-6E8A-4147-A177-3AD203B41FA5}">
                      <a16:colId xmlns:a16="http://schemas.microsoft.com/office/drawing/2014/main" xmlns="" val="3675963017"/>
                    </a:ext>
                  </a:extLst>
                </a:gridCol>
                <a:gridCol w="3505200">
                  <a:extLst>
                    <a:ext uri="{9D8B030D-6E8A-4147-A177-3AD203B41FA5}">
                      <a16:colId xmlns:a16="http://schemas.microsoft.com/office/drawing/2014/main" xmlns="" val="3106587192"/>
                    </a:ext>
                  </a:extLst>
                </a:gridCol>
              </a:tblGrid>
              <a:tr h="0">
                <a:tc>
                  <a:txBody>
                    <a:bodyPr/>
                    <a:lstStyle/>
                    <a:p>
                      <a:pPr algn="ctr" rtl="1">
                        <a:lnSpc>
                          <a:spcPct val="107000"/>
                        </a:lnSpc>
                        <a:spcAft>
                          <a:spcPts val="800"/>
                        </a:spcAft>
                      </a:pPr>
                      <a:r>
                        <a:rPr lang="ar-SA" sz="2600" b="1" kern="100">
                          <a:solidFill>
                            <a:schemeClr val="lt1"/>
                          </a:solidFill>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2600" b="1" kern="10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725449572"/>
                  </a:ext>
                </a:extLst>
              </a:tr>
              <a:tr h="0">
                <a:tc>
                  <a:txBody>
                    <a:bodyPr/>
                    <a:lstStyle/>
                    <a:p>
                      <a:pPr algn="ctr" rtl="1">
                        <a:lnSpc>
                          <a:spcPct val="107000"/>
                        </a:lnSpc>
                        <a:spcAft>
                          <a:spcPts val="800"/>
                        </a:spcAft>
                      </a:pPr>
                      <a:r>
                        <a:rPr lang="ar-SA" sz="2600" b="1" kern="1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جيوتقني</a:t>
                      </a:r>
                      <a:r>
                        <a:rPr lang="ar-SA"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3">
                  <a:txBody>
                    <a:bodyPr/>
                    <a:lstStyle/>
                    <a:p>
                      <a:pPr algn="ctr" rtl="1">
                        <a:lnSpc>
                          <a:spcPct val="107000"/>
                        </a:lnSpc>
                        <a:spcAft>
                          <a:spcPts val="800"/>
                        </a:spcAft>
                      </a:pPr>
                      <a:endParaRPr lang="ar-DZ"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هندسة مدنية</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rowSpan="3">
                  <a:txBody>
                    <a:bodyPr/>
                    <a:lstStyle/>
                    <a:p>
                      <a:pPr algn="ctr" rtl="1">
                        <a:lnSpc>
                          <a:spcPct val="107000"/>
                        </a:lnSpc>
                        <a:spcAft>
                          <a:spcPts val="800"/>
                        </a:spcAft>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هندسة مدنية</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xmlns="" val="2885977939"/>
                  </a:ext>
                </a:extLst>
              </a:tr>
              <a:tr h="0">
                <a:tc>
                  <a:txBody>
                    <a:bodyPr/>
                    <a:lstStyle/>
                    <a:p>
                      <a:pPr algn="ctr" rtl="1">
                        <a:lnSpc>
                          <a:spcPct val="107000"/>
                        </a:lnSpc>
                        <a:spcAft>
                          <a:spcPts val="800"/>
                        </a:spcAft>
                      </a:pPr>
                      <a:r>
                        <a:rPr lang="ar-SA" sz="2600" b="1" kern="100">
                          <a:solidFill>
                            <a:schemeClr val="lt1"/>
                          </a:solidFill>
                          <a:effectLst/>
                          <a:latin typeface="Tahoma" panose="020B0604030504040204" pitchFamily="34" charset="0"/>
                          <a:ea typeface="Tahoma" panose="020B0604030504040204" pitchFamily="34" charset="0"/>
                          <a:cs typeface="Tahoma" panose="020B0604030504040204" pitchFamily="34" charset="0"/>
                        </a:rPr>
                        <a:t>هياكل</a:t>
                      </a:r>
                      <a:endParaRPr lang="fr-FR" sz="2600" b="1" kern="10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just" rtl="1">
                        <a:lnSpc>
                          <a:spcPct val="107000"/>
                        </a:lnSpc>
                        <a:spcAft>
                          <a:spcPts val="800"/>
                        </a:spcAft>
                      </a:pPr>
                      <a:endParaRPr lang="fr-FR" sz="2800" b="1" kern="100" dirty="0">
                        <a:solidFill>
                          <a:schemeClr val="lt1"/>
                        </a:solidFill>
                        <a:effectLst/>
                        <a:latin typeface="+mn-lt"/>
                        <a:ea typeface="+mn-ea"/>
                        <a:cs typeface="+mn-cs"/>
                      </a:endParaRPr>
                    </a:p>
                  </a:txBody>
                  <a:tcPr marL="68580" marR="68580" marT="0" marB="0"/>
                </a:tc>
                <a:tc vMerge="1">
                  <a:txBody>
                    <a:bodyPr/>
                    <a:lstStyle/>
                    <a:p>
                      <a:endParaRPr lang="fr-FR"/>
                    </a:p>
                  </a:txBody>
                  <a:tcPr/>
                </a:tc>
                <a:extLst>
                  <a:ext uri="{0D108BD9-81ED-4DB2-BD59-A6C34878D82A}">
                    <a16:rowId xmlns:a16="http://schemas.microsoft.com/office/drawing/2014/main" xmlns="" val="2311041037"/>
                  </a:ext>
                </a:extLst>
              </a:tr>
              <a:tr h="0">
                <a:tc>
                  <a:txBody>
                    <a:bodyPr/>
                    <a:lstStyle/>
                    <a:p>
                      <a:pPr algn="ctr" rtl="1">
                        <a:lnSpc>
                          <a:spcPct val="107000"/>
                        </a:lnSpc>
                        <a:spcAft>
                          <a:spcPts val="800"/>
                        </a:spcAft>
                      </a:pPr>
                      <a:r>
                        <a:rPr lang="ar-SA"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مواد الهندسة المدنية</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just" rtl="1">
                        <a:lnSpc>
                          <a:spcPct val="107000"/>
                        </a:lnSpc>
                        <a:spcAft>
                          <a:spcPts val="800"/>
                        </a:spcAft>
                      </a:pPr>
                      <a:endParaRPr lang="fr-FR" sz="2800" b="1" kern="100" dirty="0">
                        <a:solidFill>
                          <a:schemeClr val="lt1"/>
                        </a:solidFill>
                        <a:effectLst/>
                        <a:latin typeface="+mn-lt"/>
                        <a:ea typeface="+mn-ea"/>
                        <a:cs typeface="+mn-cs"/>
                      </a:endParaRPr>
                    </a:p>
                  </a:txBody>
                  <a:tcPr marL="68580" marR="68580" marT="0" marB="0"/>
                </a:tc>
                <a:tc vMerge="1">
                  <a:txBody>
                    <a:bodyPr/>
                    <a:lstStyle/>
                    <a:p>
                      <a:endParaRPr lang="fr-FR"/>
                    </a:p>
                  </a:txBody>
                  <a:tcPr/>
                </a:tc>
                <a:extLst>
                  <a:ext uri="{0D108BD9-81ED-4DB2-BD59-A6C34878D82A}">
                    <a16:rowId xmlns:a16="http://schemas.microsoft.com/office/drawing/2014/main" xmlns="" val="4201462347"/>
                  </a:ext>
                </a:extLst>
              </a:tr>
              <a:tr h="0">
                <a:tc>
                  <a:txBody>
                    <a:bodyPr/>
                    <a:lstStyle/>
                    <a:p>
                      <a:pPr algn="ctr" rtl="1">
                        <a:lnSpc>
                          <a:spcPct val="107000"/>
                        </a:lnSpc>
                        <a:spcAft>
                          <a:spcPts val="800"/>
                        </a:spcAft>
                      </a:pPr>
                      <a:r>
                        <a:rPr lang="ar-SA"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تحكم كهربائي</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600" b="1" kern="1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كهروتقني</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600" b="1" kern="1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كهروتقني</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4177918342"/>
                  </a:ext>
                </a:extLst>
              </a:tr>
              <a:tr h="0">
                <a:tc>
                  <a:txBody>
                    <a:bodyPr/>
                    <a:lstStyle/>
                    <a:p>
                      <a:pPr algn="ctr" rtl="1">
                        <a:lnSpc>
                          <a:spcPct val="107000"/>
                        </a:lnSpc>
                        <a:spcAft>
                          <a:spcPts val="800"/>
                        </a:spcAft>
                      </a:pPr>
                      <a:r>
                        <a:rPr lang="ar-DZ" sz="2600" b="1" kern="1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أداتية</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إلكترونيك</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إلكترونيك</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74090733"/>
                  </a:ext>
                </a:extLst>
              </a:tr>
              <a:tr h="0">
                <a:tc>
                  <a:txBody>
                    <a:bodyPr/>
                    <a:lstStyle/>
                    <a:p>
                      <a:pPr algn="ctr" rtl="1">
                        <a:lnSpc>
                          <a:spcPct val="107000"/>
                        </a:lnSpc>
                        <a:spcAft>
                          <a:spcPts val="800"/>
                        </a:spcAft>
                      </a:pPr>
                      <a:r>
                        <a:rPr lang="ar-SA" sz="2600" b="1" kern="100">
                          <a:solidFill>
                            <a:schemeClr val="lt1"/>
                          </a:solidFill>
                          <a:effectLst/>
                          <a:latin typeface="Tahoma" panose="020B0604030504040204" pitchFamily="34" charset="0"/>
                          <a:ea typeface="Tahoma" panose="020B0604030504040204" pitchFamily="34" charset="0"/>
                          <a:cs typeface="Tahoma" panose="020B0604030504040204" pitchFamily="34" charset="0"/>
                        </a:rPr>
                        <a:t>هندسة كيميائية</a:t>
                      </a:r>
                      <a:endParaRPr lang="fr-FR" sz="2600" b="1" kern="10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هندسة الطرائق</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هندسة الطرائق</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886226304"/>
                  </a:ext>
                </a:extLst>
              </a:tr>
              <a:tr h="0">
                <a:tc>
                  <a:txBody>
                    <a:bodyPr/>
                    <a:lstStyle/>
                    <a:p>
                      <a:pPr algn="ctr" rtl="1">
                        <a:lnSpc>
                          <a:spcPct val="107000"/>
                        </a:lnSpc>
                        <a:spcAft>
                          <a:spcPts val="800"/>
                        </a:spcAft>
                      </a:pPr>
                      <a:r>
                        <a:rPr lang="ar-SA"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هندسة غازية</a:t>
                      </a:r>
                      <a:endParaRPr lang="fr-FR" sz="26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محروقات</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محروقات</a:t>
                      </a:r>
                      <a:endParaRPr lang="fr-FR" sz="26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41702308"/>
                  </a:ext>
                </a:extLst>
              </a:tr>
            </a:tbl>
          </a:graphicData>
        </a:graphic>
      </p:graphicFrame>
      <p:sp>
        <p:nvSpPr>
          <p:cNvPr id="6" name="Espace réservé du pied de page 5">
            <a:extLst>
              <a:ext uri="{FF2B5EF4-FFF2-40B4-BE49-F238E27FC236}">
                <a16:creationId xmlns:a16="http://schemas.microsoft.com/office/drawing/2014/main" xmlns="" id="{1E8CDBFF-D912-1D37-C131-57882FF17B29}"/>
              </a:ext>
            </a:extLst>
          </p:cNvPr>
          <p:cNvSpPr>
            <a:spLocks noGrp="1"/>
          </p:cNvSpPr>
          <p:nvPr>
            <p:ph type="ftr" sz="quarter" idx="11"/>
          </p:nvPr>
        </p:nvSpPr>
        <p:spPr>
          <a:xfrm>
            <a:off x="838199" y="6356350"/>
            <a:ext cx="10515599"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EF333DC4-CBEB-1FC9-ADD5-C7931E987D0F}"/>
              </a:ext>
            </a:extLst>
          </p:cNvPr>
          <p:cNvSpPr>
            <a:spLocks noGrp="1"/>
          </p:cNvSpPr>
          <p:nvPr>
            <p:ph type="sldNum" sz="quarter" idx="12"/>
          </p:nvPr>
        </p:nvSpPr>
        <p:spPr/>
        <p:txBody>
          <a:bodyPr/>
          <a:lstStyle/>
          <a:p>
            <a:fld id="{DCD455ED-B2AE-4D1C-8EDE-5C13CD1B5D94}" type="slidenum">
              <a:rPr lang="fr-FR" smtClean="0"/>
              <a:pPr/>
              <a:t>38</a:t>
            </a:fld>
            <a:endParaRPr lang="fr-FR"/>
          </a:p>
        </p:txBody>
      </p:sp>
      <p:pic>
        <p:nvPicPr>
          <p:cNvPr id="3" name="Image 2">
            <a:extLst>
              <a:ext uri="{FF2B5EF4-FFF2-40B4-BE49-F238E27FC236}">
                <a16:creationId xmlns:a16="http://schemas.microsoft.com/office/drawing/2014/main" xmlns="" id="{29867D12-49DA-EAEA-33DD-A98D1B8C923E}"/>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495009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6DA6F6-1DB4-808C-61C5-C420856F93A6}"/>
              </a:ext>
            </a:extLst>
          </p:cNvPr>
          <p:cNvSpPr>
            <a:spLocks noGrp="1"/>
          </p:cNvSpPr>
          <p:nvPr>
            <p:ph type="title"/>
          </p:nvPr>
        </p:nvSpPr>
        <p:spPr>
          <a:xfrm>
            <a:off x="1275523" y="624110"/>
            <a:ext cx="10515600"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a:t>
            </a:r>
            <a:r>
              <a:rPr lang="ar-DZ" b="1" dirty="0">
                <a:latin typeface="Tahoma" panose="020B0604030504040204" pitchFamily="34" charset="0"/>
                <a:ea typeface="Tahoma" panose="020B0604030504040204" pitchFamily="34" charset="0"/>
                <a:cs typeface="Tahoma" panose="020B0604030504040204" pitchFamily="34" charset="0"/>
              </a:rPr>
              <a:t>علوم</a:t>
            </a:r>
            <a:r>
              <a:rPr lang="ar-SA" b="1" dirty="0">
                <a:latin typeface="Tahoma" panose="020B0604030504040204" pitchFamily="34" charset="0"/>
                <a:ea typeface="Tahoma" panose="020B0604030504040204" pitchFamily="34" charset="0"/>
                <a:cs typeface="Tahoma" panose="020B0604030504040204" pitchFamily="34" charset="0"/>
              </a:rPr>
              <a:t> اقتصادية، تسيير وعلوم تجارية</a:t>
            </a:r>
            <a:endParaRPr lang="fr-F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B7EB15C7-89A3-7AFF-FD0D-B0BB7C03011B}"/>
              </a:ext>
            </a:extLst>
          </p:cNvPr>
          <p:cNvGraphicFramePr>
            <a:graphicFrameLocks noGrp="1"/>
          </p:cNvGraphicFramePr>
          <p:nvPr>
            <p:ph idx="1"/>
          </p:nvPr>
        </p:nvGraphicFramePr>
        <p:xfrm>
          <a:off x="954157" y="1984143"/>
          <a:ext cx="10836965" cy="3195955"/>
        </p:xfrm>
        <a:graphic>
          <a:graphicData uri="http://schemas.openxmlformats.org/drawingml/2006/table">
            <a:tbl>
              <a:tblPr firstRow="1" firstCol="1" bandRow="1">
                <a:tableStyleId>{5C22544A-7EE6-4342-B048-85BDC9FD1C3A}</a:tableStyleId>
              </a:tblPr>
              <a:tblGrid>
                <a:gridCol w="3578086">
                  <a:extLst>
                    <a:ext uri="{9D8B030D-6E8A-4147-A177-3AD203B41FA5}">
                      <a16:colId xmlns:a16="http://schemas.microsoft.com/office/drawing/2014/main" xmlns="" val="1418819728"/>
                    </a:ext>
                  </a:extLst>
                </a:gridCol>
                <a:gridCol w="3498574">
                  <a:extLst>
                    <a:ext uri="{9D8B030D-6E8A-4147-A177-3AD203B41FA5}">
                      <a16:colId xmlns:a16="http://schemas.microsoft.com/office/drawing/2014/main" xmlns="" val="3653255063"/>
                    </a:ext>
                  </a:extLst>
                </a:gridCol>
                <a:gridCol w="3760305">
                  <a:extLst>
                    <a:ext uri="{9D8B030D-6E8A-4147-A177-3AD203B41FA5}">
                      <a16:colId xmlns:a16="http://schemas.microsoft.com/office/drawing/2014/main" xmlns="" val="274714468"/>
                    </a:ext>
                  </a:extLst>
                </a:gridCol>
              </a:tblGrid>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631724355"/>
                  </a:ext>
                </a:extLst>
              </a:tr>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اقتصاد نقدي وبنكي</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اقتصاد نقدي وبنكي</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علوم اقتصادية</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097043772"/>
                  </a:ext>
                </a:extLst>
              </a:tr>
              <a:tr h="5080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إدارة الأعمال</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إدارة مالية</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علوم التسيير</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195748293"/>
                  </a:ext>
                </a:extLst>
              </a:tr>
              <a:tr h="5080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تدقيق ومراقبة التسيير</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lang="ar-DZ"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1" eaLnBrk="1" fontAlgn="auto" latinLnBrk="0" hangingPunct="1">
                        <a:lnSpc>
                          <a:spcPct val="107000"/>
                        </a:lnSpc>
                        <a:spcBef>
                          <a:spcPts val="0"/>
                        </a:spcBef>
                        <a:spcAft>
                          <a:spcPts val="800"/>
                        </a:spcAft>
                        <a:buClrTx/>
                        <a:buSzTx/>
                        <a:buFontTx/>
                        <a:buNone/>
                        <a:tabLst/>
                        <a:defRPr/>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محاسبة ومالية</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endParaRPr lang="ar-DZ"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علوم مالية ومحاسبة</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1839780"/>
                  </a:ext>
                </a:extLst>
              </a:tr>
              <a:tr h="5080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مالية المؤسسة</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16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algn="ctr" rtl="1">
                        <a:lnSpc>
                          <a:spcPct val="107000"/>
                        </a:lnSpc>
                        <a:spcAft>
                          <a:spcPts val="800"/>
                        </a:spcAft>
                      </a:pPr>
                      <a:endParaRPr lang="fr-FR" sz="3200" b="1"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763754520"/>
                  </a:ext>
                </a:extLst>
              </a:tr>
            </a:tbl>
          </a:graphicData>
        </a:graphic>
      </p:graphicFrame>
      <p:sp>
        <p:nvSpPr>
          <p:cNvPr id="6" name="Espace réservé du pied de page 5">
            <a:extLst>
              <a:ext uri="{FF2B5EF4-FFF2-40B4-BE49-F238E27FC236}">
                <a16:creationId xmlns:a16="http://schemas.microsoft.com/office/drawing/2014/main" xmlns="" id="{2450E7B4-62B5-E427-E526-8DB71A0C792A}"/>
              </a:ext>
            </a:extLst>
          </p:cNvPr>
          <p:cNvSpPr>
            <a:spLocks noGrp="1"/>
          </p:cNvSpPr>
          <p:nvPr>
            <p:ph type="ftr" sz="quarter" idx="11"/>
          </p:nvPr>
        </p:nvSpPr>
        <p:spPr>
          <a:xfrm>
            <a:off x="838200" y="6356350"/>
            <a:ext cx="10515600"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80BB354A-570F-68A0-C6A9-819881574A13}"/>
              </a:ext>
            </a:extLst>
          </p:cNvPr>
          <p:cNvSpPr>
            <a:spLocks noGrp="1"/>
          </p:cNvSpPr>
          <p:nvPr>
            <p:ph type="sldNum" sz="quarter" idx="12"/>
          </p:nvPr>
        </p:nvSpPr>
        <p:spPr/>
        <p:txBody>
          <a:bodyPr/>
          <a:lstStyle/>
          <a:p>
            <a:fld id="{DCD455ED-B2AE-4D1C-8EDE-5C13CD1B5D94}" type="slidenum">
              <a:rPr lang="fr-FR" smtClean="0"/>
              <a:pPr/>
              <a:t>39</a:t>
            </a:fld>
            <a:endParaRPr lang="fr-FR"/>
          </a:p>
        </p:txBody>
      </p:sp>
    </p:spTree>
    <p:extLst>
      <p:ext uri="{BB962C8B-B14F-4D97-AF65-F5344CB8AC3E}">
        <p14:creationId xmlns:p14="http://schemas.microsoft.com/office/powerpoint/2010/main" xmlns="" val="167017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35C6F9-E8CA-317C-DA19-A95232930EE4}"/>
              </a:ext>
            </a:extLst>
          </p:cNvPr>
          <p:cNvSpPr>
            <a:spLocks noGrp="1"/>
          </p:cNvSpPr>
          <p:nvPr>
            <p:ph type="title"/>
          </p:nvPr>
        </p:nvSpPr>
        <p:spPr>
          <a:xfrm>
            <a:off x="1583932" y="739723"/>
            <a:ext cx="8911687" cy="1036525"/>
          </a:xfrm>
        </p:spPr>
        <p:txBody>
          <a:bodyPr>
            <a:normAutofit/>
          </a:bodyPr>
          <a:lstStyle/>
          <a:p>
            <a:pPr algn="ctr"/>
            <a:r>
              <a:rPr lang="ar-DZ" b="1" dirty="0"/>
              <a:t>التسجيل الأولي (شروط عامة):</a:t>
            </a:r>
            <a:br>
              <a:rPr lang="ar-DZ" b="1" dirty="0"/>
            </a:br>
            <a:r>
              <a:rPr lang="ar-DZ" sz="2000" b="1" dirty="0">
                <a:highlight>
                  <a:srgbClr val="00FF00"/>
                </a:highlight>
              </a:rPr>
              <a:t>(منشور رقم 01 مؤرخ في 04 جويلية 2023)</a:t>
            </a:r>
            <a:endParaRPr lang="fr-FR" sz="2000" b="1" dirty="0"/>
          </a:p>
        </p:txBody>
      </p:sp>
      <p:sp>
        <p:nvSpPr>
          <p:cNvPr id="3" name="Espace réservé du contenu 2">
            <a:extLst>
              <a:ext uri="{FF2B5EF4-FFF2-40B4-BE49-F238E27FC236}">
                <a16:creationId xmlns:a16="http://schemas.microsoft.com/office/drawing/2014/main" xmlns="" id="{00221D67-56C7-C0E6-D26A-E7785EE4A6AB}"/>
              </a:ext>
            </a:extLst>
          </p:cNvPr>
          <p:cNvSpPr>
            <a:spLocks noGrp="1"/>
          </p:cNvSpPr>
          <p:nvPr>
            <p:ph idx="1"/>
          </p:nvPr>
        </p:nvSpPr>
        <p:spPr>
          <a:xfrm>
            <a:off x="1093076" y="2133600"/>
            <a:ext cx="10411536" cy="3777622"/>
          </a:xfrm>
        </p:spPr>
        <p:txBody>
          <a:bodyPr>
            <a:normAutofit fontScale="85000" lnSpcReduction="20000"/>
          </a:bodyPr>
          <a:lstStyle/>
          <a:p>
            <a:pPr marL="0" indent="457200" algn="just" rtl="1">
              <a:spcBef>
                <a:spcPts val="0"/>
              </a:spcBef>
              <a:buNone/>
            </a:pPr>
            <a:r>
              <a:rPr lang="ar-DZ" sz="2200" b="1" dirty="0"/>
              <a:t>يستند التوجيه نحو التعليم والتكوين العاليين على المعايير الأربعة الآتية:</a:t>
            </a:r>
          </a:p>
          <a:p>
            <a:pPr marL="0" indent="457200" algn="just" rtl="1">
              <a:spcBef>
                <a:spcPts val="0"/>
              </a:spcBef>
              <a:buNone/>
            </a:pPr>
            <a:endParaRPr lang="ar-DZ" sz="1900" b="1" dirty="0"/>
          </a:p>
          <a:p>
            <a:pPr marL="0" lvl="0" indent="0" algn="just" rtl="1" fontAlgn="base">
              <a:lnSpc>
                <a:spcPct val="150000"/>
              </a:lnSpc>
              <a:spcAft>
                <a:spcPts val="800"/>
              </a:spcAft>
              <a:buSzPts val="1000"/>
              <a:buNone/>
              <a:tabLst>
                <a:tab pos="457200" algn="l"/>
              </a:tabLst>
            </a:pPr>
            <a:r>
              <a:rPr lang="ar-DZ" sz="2300" b="1" kern="0" dirty="0">
                <a:solidFill>
                  <a:srgbClr val="000000"/>
                </a:solidFill>
                <a:effectLst/>
                <a:latin typeface="Calibri" panose="020F0502020204030204" pitchFamily="34" charset="0"/>
                <a:ea typeface="Times New Roman" panose="02020603050405020304" pitchFamily="18" charset="0"/>
              </a:rPr>
              <a:t>1/ </a:t>
            </a:r>
            <a:r>
              <a:rPr lang="ar-SA" sz="2300" b="1" kern="0" dirty="0">
                <a:solidFill>
                  <a:srgbClr val="000000"/>
                </a:solidFill>
                <a:effectLst/>
                <a:latin typeface="Calibri" panose="020F0502020204030204" pitchFamily="34" charset="0"/>
                <a:ea typeface="Times New Roman" panose="02020603050405020304" pitchFamily="18" charset="0"/>
              </a:rPr>
              <a:t>شعبة ونتائج امتحان البكالوريا</a:t>
            </a:r>
            <a:r>
              <a:rPr lang="ar-DZ" sz="2300" b="1" kern="0" dirty="0">
                <a:solidFill>
                  <a:srgbClr val="000000"/>
                </a:solidFill>
                <a:effectLst/>
                <a:latin typeface="Calibri" panose="020F0502020204030204" pitchFamily="34" charset="0"/>
                <a:ea typeface="Times New Roman" panose="02020603050405020304" pitchFamily="18" charset="0"/>
              </a:rPr>
              <a:t> المحصل عليها </a:t>
            </a:r>
            <a:r>
              <a:rPr lang="ar-SA" sz="2300" b="1" kern="0" dirty="0">
                <a:solidFill>
                  <a:srgbClr val="000000"/>
                </a:solidFill>
                <a:effectLst/>
                <a:latin typeface="Calibri" panose="020F0502020204030204" pitchFamily="34" charset="0"/>
                <a:ea typeface="Times New Roman" panose="02020603050405020304" pitchFamily="18" charset="0"/>
              </a:rPr>
              <a:t>(المعدل الموزون المحسوب أو المعدل العام</a:t>
            </a:r>
            <a:r>
              <a:rPr lang="ar-DZ" sz="2300" b="1" kern="0" dirty="0">
                <a:solidFill>
                  <a:srgbClr val="000000"/>
                </a:solidFill>
                <a:effectLst/>
                <a:latin typeface="Calibri" panose="020F0502020204030204" pitchFamily="34" charset="0"/>
                <a:ea typeface="Times New Roman" panose="02020603050405020304" pitchFamily="18" charset="0"/>
              </a:rPr>
              <a:t> المحصل عليه في ا</a:t>
            </a:r>
            <a:r>
              <a:rPr lang="ar-SA" sz="2300" b="1" kern="0" dirty="0">
                <a:solidFill>
                  <a:srgbClr val="000000"/>
                </a:solidFill>
                <a:effectLst/>
                <a:latin typeface="Calibri" panose="020F0502020204030204" pitchFamily="34" charset="0"/>
                <a:ea typeface="Times New Roman" panose="02020603050405020304" pitchFamily="18" charset="0"/>
              </a:rPr>
              <a:t>لبكالوريا، حسب ميدان أو شعبة التسجيل، والشروط الإضافية في بعض الحالات</a:t>
            </a:r>
            <a:r>
              <a:rPr lang="ar-DZ" sz="2300" b="1" kern="0" dirty="0">
                <a:solidFill>
                  <a:srgbClr val="000000"/>
                </a:solidFill>
                <a:effectLst/>
                <a:latin typeface="Calibri" panose="020F0502020204030204" pitchFamily="34" charset="0"/>
                <a:ea typeface="Times New Roman" panose="02020603050405020304" pitchFamily="18" charset="0"/>
              </a:rPr>
              <a:t> إن وجدت</a:t>
            </a:r>
            <a:r>
              <a:rPr lang="ar-SA" sz="2300" b="1" kern="0" dirty="0">
                <a:solidFill>
                  <a:srgbClr val="000000"/>
                </a:solidFill>
                <a:effectLst/>
                <a:latin typeface="Calibri" panose="020F0502020204030204" pitchFamily="34" charset="0"/>
                <a:ea typeface="Times New Roman" panose="02020603050405020304" pitchFamily="18" charset="0"/>
              </a:rPr>
              <a:t>)</a:t>
            </a:r>
            <a:endParaRPr lang="fr-FR" sz="2300" b="1" kern="100" dirty="0">
              <a:effectLst/>
              <a:latin typeface="Calibri" panose="020F0502020204030204" pitchFamily="34" charset="0"/>
              <a:ea typeface="Calibri" panose="020F0502020204030204" pitchFamily="34" charset="0"/>
            </a:endParaRPr>
          </a:p>
          <a:p>
            <a:pPr marL="0" lvl="0" indent="0" algn="just" rtl="1" fontAlgn="base">
              <a:lnSpc>
                <a:spcPct val="150000"/>
              </a:lnSpc>
              <a:spcAft>
                <a:spcPts val="800"/>
              </a:spcAft>
              <a:buSzPts val="1000"/>
              <a:buNone/>
              <a:tabLst>
                <a:tab pos="457200" algn="l"/>
              </a:tabLst>
            </a:pPr>
            <a:r>
              <a:rPr lang="ar-DZ" sz="2300" b="1" kern="0" dirty="0">
                <a:solidFill>
                  <a:srgbClr val="000000"/>
                </a:solidFill>
                <a:effectLst/>
                <a:latin typeface="Calibri" panose="020F0502020204030204" pitchFamily="34" charset="0"/>
                <a:ea typeface="Times New Roman" panose="02020603050405020304" pitchFamily="18" charset="0"/>
              </a:rPr>
              <a:t>2/ </a:t>
            </a:r>
            <a:r>
              <a:rPr lang="ar-SA" sz="2300" b="1" kern="0" dirty="0">
                <a:solidFill>
                  <a:srgbClr val="000000"/>
                </a:solidFill>
                <a:effectLst/>
                <a:latin typeface="Calibri" panose="020F0502020204030204" pitchFamily="34" charset="0"/>
                <a:ea typeface="Times New Roman" panose="02020603050405020304" pitchFamily="18" charset="0"/>
              </a:rPr>
              <a:t>ال</a:t>
            </a:r>
            <a:r>
              <a:rPr lang="ar-DZ" sz="2300" b="1" kern="0" dirty="0">
                <a:solidFill>
                  <a:srgbClr val="000000"/>
                </a:solidFill>
                <a:effectLst/>
                <a:latin typeface="Calibri" panose="020F0502020204030204" pitchFamily="34" charset="0"/>
                <a:ea typeface="Times New Roman" panose="02020603050405020304" pitchFamily="18" charset="0"/>
              </a:rPr>
              <a:t>رغ</a:t>
            </a:r>
            <a:r>
              <a:rPr lang="ar-SA" sz="2300" b="1" kern="0" dirty="0">
                <a:solidFill>
                  <a:srgbClr val="000000"/>
                </a:solidFill>
                <a:effectLst/>
                <a:latin typeface="Calibri" panose="020F0502020204030204" pitchFamily="34" charset="0"/>
                <a:ea typeface="Times New Roman" panose="02020603050405020304" pitchFamily="18" charset="0"/>
              </a:rPr>
              <a:t>بات المعبر عنها من طرف حامل شهادة البكالوريا،</a:t>
            </a:r>
            <a:endParaRPr lang="fr-FR" sz="2300" b="1" kern="100" dirty="0">
              <a:effectLst/>
              <a:latin typeface="Calibri" panose="020F0502020204030204" pitchFamily="34" charset="0"/>
              <a:ea typeface="Calibri" panose="020F0502020204030204" pitchFamily="34" charset="0"/>
            </a:endParaRPr>
          </a:p>
          <a:p>
            <a:pPr marL="0" lvl="0" indent="0" algn="just" rtl="1" fontAlgn="base">
              <a:lnSpc>
                <a:spcPct val="150000"/>
              </a:lnSpc>
              <a:spcAft>
                <a:spcPts val="800"/>
              </a:spcAft>
              <a:buSzPts val="1000"/>
              <a:buNone/>
              <a:tabLst>
                <a:tab pos="457200" algn="l"/>
              </a:tabLst>
            </a:pPr>
            <a:r>
              <a:rPr lang="ar-DZ" sz="2300" b="1" kern="0" dirty="0">
                <a:solidFill>
                  <a:srgbClr val="000000"/>
                </a:solidFill>
                <a:effectLst/>
                <a:latin typeface="Calibri" panose="020F0502020204030204" pitchFamily="34" charset="0"/>
                <a:ea typeface="Times New Roman" panose="02020603050405020304" pitchFamily="18" charset="0"/>
              </a:rPr>
              <a:t>3/ </a:t>
            </a:r>
            <a:r>
              <a:rPr lang="ar-SA" sz="2300" b="1" kern="0" dirty="0">
                <a:solidFill>
                  <a:srgbClr val="000000"/>
                </a:solidFill>
                <a:effectLst/>
                <a:latin typeface="Calibri" panose="020F0502020204030204" pitchFamily="34" charset="0"/>
                <a:ea typeface="Times New Roman" panose="02020603050405020304" pitchFamily="18" charset="0"/>
              </a:rPr>
              <a:t>قدرات استيعاب مؤسسات التعليم والتكوين العاليين،</a:t>
            </a:r>
            <a:endParaRPr lang="fr-FR" sz="2300" b="1" kern="100" dirty="0">
              <a:effectLst/>
              <a:latin typeface="Calibri" panose="020F0502020204030204" pitchFamily="34" charset="0"/>
              <a:ea typeface="Calibri" panose="020F0502020204030204" pitchFamily="34" charset="0"/>
            </a:endParaRPr>
          </a:p>
          <a:p>
            <a:pPr marL="0" lvl="0" indent="0" algn="just" rtl="1" fontAlgn="base">
              <a:lnSpc>
                <a:spcPct val="150000"/>
              </a:lnSpc>
              <a:spcAft>
                <a:spcPts val="800"/>
              </a:spcAft>
              <a:buSzPts val="1000"/>
              <a:buNone/>
              <a:tabLst>
                <a:tab pos="457200" algn="l"/>
              </a:tabLst>
            </a:pPr>
            <a:r>
              <a:rPr lang="ar-DZ" sz="2300" b="1" kern="0" dirty="0">
                <a:solidFill>
                  <a:srgbClr val="000000"/>
                </a:solidFill>
                <a:latin typeface="Arial" panose="020B0604020202020204" pitchFamily="34" charset="0"/>
                <a:ea typeface="Times New Roman" panose="02020603050405020304" pitchFamily="18" charset="0"/>
              </a:rPr>
              <a:t>4/ </a:t>
            </a:r>
            <a:r>
              <a:rPr lang="ar-SA" sz="2300" b="1" kern="0" dirty="0">
                <a:solidFill>
                  <a:srgbClr val="000000"/>
                </a:solidFill>
                <a:effectLst/>
                <a:latin typeface="Calibri" panose="020F0502020204030204" pitchFamily="34" charset="0"/>
                <a:ea typeface="Times New Roman" panose="02020603050405020304" pitchFamily="18" charset="0"/>
              </a:rPr>
              <a:t>الدوائر الجغرافية</a:t>
            </a:r>
            <a:r>
              <a:rPr lang="ar-DZ" sz="2300" b="1" kern="0" dirty="0">
                <a:solidFill>
                  <a:srgbClr val="000000"/>
                </a:solidFill>
                <a:latin typeface="Calibri" panose="020F0502020204030204" pitchFamily="34" charset="0"/>
                <a:ea typeface="Times New Roman" panose="02020603050405020304" pitchFamily="18" charset="0"/>
              </a:rPr>
              <a:t>.</a:t>
            </a:r>
          </a:p>
        </p:txBody>
      </p:sp>
      <p:sp>
        <p:nvSpPr>
          <p:cNvPr id="4" name="Espace réservé du pied de page 3">
            <a:extLst>
              <a:ext uri="{FF2B5EF4-FFF2-40B4-BE49-F238E27FC236}">
                <a16:creationId xmlns:a16="http://schemas.microsoft.com/office/drawing/2014/main" xmlns="" id="{8329AEBC-E8D4-6124-9B48-71AF2F886560}"/>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85BC4C72-273E-840D-56B4-436B4854588C}"/>
              </a:ext>
            </a:extLst>
          </p:cNvPr>
          <p:cNvSpPr>
            <a:spLocks noGrp="1"/>
          </p:cNvSpPr>
          <p:nvPr>
            <p:ph type="sldNum" sz="quarter" idx="12"/>
          </p:nvPr>
        </p:nvSpPr>
        <p:spPr/>
        <p:txBody>
          <a:bodyPr/>
          <a:lstStyle/>
          <a:p>
            <a:fld id="{DCD455ED-B2AE-4D1C-8EDE-5C13CD1B5D94}" type="slidenum">
              <a:rPr lang="fr-FR" smtClean="0"/>
              <a:pPr/>
              <a:t>4</a:t>
            </a:fld>
            <a:endParaRPr lang="fr-FR"/>
          </a:p>
        </p:txBody>
      </p:sp>
      <p:pic>
        <p:nvPicPr>
          <p:cNvPr id="6" name="Image 5">
            <a:extLst>
              <a:ext uri="{FF2B5EF4-FFF2-40B4-BE49-F238E27FC236}">
                <a16:creationId xmlns:a16="http://schemas.microsoft.com/office/drawing/2014/main" xmlns="" id="{3BEF047A-A9D5-F8EE-6E98-3A4CE76550CC}"/>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4079185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F6E362-FFB8-106A-BF16-8D9F03CDD3CD}"/>
              </a:ext>
            </a:extLst>
          </p:cNvPr>
          <p:cNvSpPr>
            <a:spLocks noGrp="1"/>
          </p:cNvSpPr>
          <p:nvPr>
            <p:ph type="title"/>
          </p:nvPr>
        </p:nvSpPr>
        <p:spPr>
          <a:xfrm>
            <a:off x="989013" y="624110"/>
            <a:ext cx="10470805" cy="1280890"/>
          </a:xfrm>
        </p:spPr>
        <p:txBody>
          <a:bodyPr>
            <a:normAutofit/>
          </a:bodyPr>
          <a:lstStyle/>
          <a:p>
            <a:pPr algn="ctr"/>
            <a:r>
              <a:rPr lang="ar-DZ" b="1" dirty="0"/>
              <a:t>التخصصات المفتوحة بجامعة أدرار:</a:t>
            </a:r>
            <a:br>
              <a:rPr lang="ar-DZ" b="1" dirty="0"/>
            </a:br>
            <a:r>
              <a:rPr lang="ar-DZ" b="1" dirty="0"/>
              <a:t>ميدان </a:t>
            </a:r>
            <a:r>
              <a:rPr lang="ar-SA" b="1" dirty="0"/>
              <a:t>علوم إنسانية واجتماعية</a:t>
            </a:r>
            <a:endParaRPr lang="fr-FR" b="1" dirty="0"/>
          </a:p>
        </p:txBody>
      </p:sp>
      <p:graphicFrame>
        <p:nvGraphicFramePr>
          <p:cNvPr id="4" name="Espace réservé du contenu 3">
            <a:extLst>
              <a:ext uri="{FF2B5EF4-FFF2-40B4-BE49-F238E27FC236}">
                <a16:creationId xmlns:a16="http://schemas.microsoft.com/office/drawing/2014/main" xmlns="" id="{2F7CDF9B-1A1C-99A4-D07B-249985A35E80}"/>
              </a:ext>
            </a:extLst>
          </p:cNvPr>
          <p:cNvGraphicFramePr>
            <a:graphicFrameLocks noGrp="1"/>
          </p:cNvGraphicFramePr>
          <p:nvPr>
            <p:ph idx="1"/>
          </p:nvPr>
        </p:nvGraphicFramePr>
        <p:xfrm>
          <a:off x="944218" y="2036918"/>
          <a:ext cx="10515600" cy="4108958"/>
        </p:xfrm>
        <a:graphic>
          <a:graphicData uri="http://schemas.openxmlformats.org/drawingml/2006/table">
            <a:tbl>
              <a:tblPr firstRow="1" firstCol="1" bandRow="1">
                <a:tableStyleId>{5C22544A-7EE6-4342-B048-85BDC9FD1C3A}</a:tableStyleId>
              </a:tblPr>
              <a:tblGrid>
                <a:gridCol w="3415747">
                  <a:extLst>
                    <a:ext uri="{9D8B030D-6E8A-4147-A177-3AD203B41FA5}">
                      <a16:colId xmlns:a16="http://schemas.microsoft.com/office/drawing/2014/main" xmlns="" val="273287563"/>
                    </a:ext>
                  </a:extLst>
                </a:gridCol>
                <a:gridCol w="3445565">
                  <a:extLst>
                    <a:ext uri="{9D8B030D-6E8A-4147-A177-3AD203B41FA5}">
                      <a16:colId xmlns:a16="http://schemas.microsoft.com/office/drawing/2014/main" xmlns="" val="2442781432"/>
                    </a:ext>
                  </a:extLst>
                </a:gridCol>
                <a:gridCol w="3654288">
                  <a:extLst>
                    <a:ext uri="{9D8B030D-6E8A-4147-A177-3AD203B41FA5}">
                      <a16:colId xmlns:a16="http://schemas.microsoft.com/office/drawing/2014/main" xmlns="" val="59905308"/>
                    </a:ext>
                  </a:extLst>
                </a:gridCol>
              </a:tblGrid>
              <a:tr h="0">
                <a:tc>
                  <a:txBody>
                    <a:bodyPr/>
                    <a:lstStyle/>
                    <a:p>
                      <a:pPr algn="ctr" rtl="1">
                        <a:lnSpc>
                          <a:spcPct val="107000"/>
                        </a:lnSpc>
                        <a:spcAft>
                          <a:spcPts val="800"/>
                        </a:spcAft>
                      </a:pPr>
                      <a:r>
                        <a:rPr lang="ar-SA" sz="1800" b="1" kern="100" dirty="0">
                          <a:effectLst/>
                        </a:rPr>
                        <a:t>مرحلة الطور الثاني: الماستر</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مرحلة الطور الأول: الليسانس</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DZ" sz="1800" b="1" kern="100" dirty="0">
                          <a:solidFill>
                            <a:schemeClr val="lt1"/>
                          </a:solidFill>
                          <a:effectLst/>
                          <a:latin typeface="+mn-lt"/>
                          <a:ea typeface="+mn-ea"/>
                          <a:cs typeface="+mn-cs"/>
                        </a:rPr>
                        <a:t>الشعبة</a:t>
                      </a:r>
                      <a:endParaRPr lang="fr-FR" sz="1800" b="1" kern="1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xmlns="" val="1588187161"/>
                  </a:ext>
                </a:extLst>
              </a:tr>
              <a:tr h="0">
                <a:tc>
                  <a:txBody>
                    <a:bodyPr/>
                    <a:lstStyle/>
                    <a:p>
                      <a:pPr algn="ctr" rtl="1">
                        <a:lnSpc>
                          <a:spcPct val="107000"/>
                        </a:lnSpc>
                        <a:spcAft>
                          <a:spcPts val="800"/>
                        </a:spcAft>
                      </a:pPr>
                      <a:r>
                        <a:rPr lang="ar-SA" sz="1800" b="1" kern="100" dirty="0">
                          <a:effectLst/>
                        </a:rPr>
                        <a:t>علم اجتماع التربية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علم الاجتماع</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علم الاجتماع</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00532547"/>
                  </a:ext>
                </a:extLst>
              </a:tr>
              <a:tr h="0">
                <a:tc>
                  <a:txBody>
                    <a:bodyPr/>
                    <a:lstStyle/>
                    <a:p>
                      <a:pPr algn="ctr" rtl="1">
                        <a:lnSpc>
                          <a:spcPct val="107000"/>
                        </a:lnSpc>
                        <a:spcAft>
                          <a:spcPts val="800"/>
                        </a:spcAft>
                      </a:pPr>
                      <a:r>
                        <a:rPr lang="ar-SA" sz="1800" b="1" kern="100" dirty="0">
                          <a:effectLst/>
                        </a:rPr>
                        <a:t>علم اجتماع التنظيم والعمل</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fr-FR" sz="1800" b="1" kern="100" dirty="0">
                          <a:effectLst/>
                        </a:rPr>
                        <a:t> </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علم الاجتماع</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16910283"/>
                  </a:ext>
                </a:extLst>
              </a:tr>
              <a:tr h="0">
                <a:tc>
                  <a:txBody>
                    <a:bodyPr/>
                    <a:lstStyle/>
                    <a:p>
                      <a:pPr algn="ctr" rtl="1">
                        <a:lnSpc>
                          <a:spcPct val="107000"/>
                        </a:lnSpc>
                        <a:spcAft>
                          <a:spcPts val="800"/>
                        </a:spcAft>
                      </a:pPr>
                      <a:r>
                        <a:rPr lang="ar-SA" sz="1800" b="1" kern="100" dirty="0">
                          <a:effectLst/>
                        </a:rPr>
                        <a:t>تاريخ المغرب العربي المعاصر</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تاريخ عام</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إنسانية </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661265158"/>
                  </a:ext>
                </a:extLst>
              </a:tr>
              <a:tr h="0">
                <a:tc>
                  <a:txBody>
                    <a:bodyPr/>
                    <a:lstStyle/>
                    <a:p>
                      <a:pPr algn="ctr" rtl="1">
                        <a:lnSpc>
                          <a:spcPct val="107000"/>
                        </a:lnSpc>
                        <a:spcAft>
                          <a:spcPts val="800"/>
                        </a:spcAft>
                      </a:pPr>
                      <a:r>
                        <a:rPr lang="ar-SA" sz="1800" b="1" kern="100">
                          <a:effectLst/>
                        </a:rPr>
                        <a:t>تاريخ إفريقيا جنوب الصحراء</a:t>
                      </a:r>
                      <a:endParaRPr lang="fr-FR" sz="18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fr-FR" sz="1800" b="1" kern="100" dirty="0">
                          <a:effectLst/>
                        </a:rPr>
                        <a:t> </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انسانية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72317013"/>
                  </a:ext>
                </a:extLst>
              </a:tr>
              <a:tr h="0">
                <a:tc>
                  <a:txBody>
                    <a:bodyPr/>
                    <a:lstStyle/>
                    <a:p>
                      <a:pPr algn="ctr" rtl="1">
                        <a:lnSpc>
                          <a:spcPct val="107000"/>
                        </a:lnSpc>
                        <a:spcAft>
                          <a:spcPts val="800"/>
                        </a:spcAft>
                      </a:pPr>
                      <a:r>
                        <a:rPr lang="ar-SA" sz="1800" b="1" kern="100" dirty="0">
                          <a:effectLst/>
                        </a:rPr>
                        <a:t>صحافة مطبوعة وإلكترونية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إعلام واتصال</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إنسانية </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503704"/>
                  </a:ext>
                </a:extLst>
              </a:tr>
              <a:tr h="0">
                <a:tc>
                  <a:txBody>
                    <a:bodyPr/>
                    <a:lstStyle/>
                    <a:p>
                      <a:pPr algn="ctr" rtl="1">
                        <a:lnSpc>
                          <a:spcPct val="107000"/>
                        </a:lnSpc>
                        <a:spcAft>
                          <a:spcPts val="800"/>
                        </a:spcAft>
                      </a:pPr>
                      <a:r>
                        <a:rPr lang="ar-SA" sz="1800" b="1" kern="100">
                          <a:effectLst/>
                        </a:rPr>
                        <a:t>علم النفس المدرسي</a:t>
                      </a:r>
                      <a:endParaRPr lang="fr-FR" sz="18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علم النفس المدرسي</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اجتماعية - علم النفس</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63676454"/>
                  </a:ext>
                </a:extLst>
              </a:tr>
              <a:tr h="0">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rPr>
                        <a:t>علم النفس التنظيم والعمل</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اجتماعية – علم النفس</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13745920"/>
                  </a:ext>
                </a:extLst>
              </a:tr>
              <a:tr h="0">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rPr>
                        <a:t>علم النفس العيادي</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علم النفس العيادي</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اجتماعية - علم النفس</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24378627"/>
                  </a:ext>
                </a:extLst>
              </a:tr>
              <a:tr h="0">
                <a:tc>
                  <a:txBody>
                    <a:bodyPr/>
                    <a:lstStyle/>
                    <a:p>
                      <a:pPr algn="ctr" rtl="1">
                        <a:lnSpc>
                          <a:spcPct val="107000"/>
                        </a:lnSpc>
                        <a:spcAft>
                          <a:spcPts val="800"/>
                        </a:spcAft>
                      </a:pPr>
                      <a:r>
                        <a:rPr lang="ar-DZ" sz="1800" b="1" kern="100" dirty="0">
                          <a:effectLst/>
                        </a:rPr>
                        <a:t>معالجة المعلومات</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rPr>
                        <a:t> علم المكتبات</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a:t>
                      </a:r>
                      <a:r>
                        <a:rPr lang="ar-DZ" sz="1800" b="1" kern="100" dirty="0">
                          <a:effectLst/>
                          <a:latin typeface="Calibri" panose="020F0502020204030204" pitchFamily="34" charset="0"/>
                          <a:ea typeface="Calibri" panose="020F0502020204030204" pitchFamily="34" charset="0"/>
                          <a:cs typeface="Arial" panose="020B0604020202020204" pitchFamily="34" charset="0"/>
                        </a:rPr>
                        <a:t>إ</a:t>
                      </a:r>
                      <a:r>
                        <a:rPr lang="ar-SA" sz="1800" b="1" kern="100" dirty="0" err="1">
                          <a:effectLst/>
                          <a:latin typeface="Calibri" panose="020F0502020204030204" pitchFamily="34" charset="0"/>
                          <a:ea typeface="Calibri" panose="020F0502020204030204" pitchFamily="34" charset="0"/>
                          <a:cs typeface="Arial" panose="020B0604020202020204" pitchFamily="34" charset="0"/>
                        </a:rPr>
                        <a:t>نسانية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97393791"/>
                  </a:ext>
                </a:extLst>
              </a:tr>
              <a:tr h="0">
                <a:tc>
                  <a:txBody>
                    <a:bodyPr/>
                    <a:lstStyle/>
                    <a:p>
                      <a:pPr algn="ctr" rtl="1">
                        <a:lnSpc>
                          <a:spcPct val="107000"/>
                        </a:lnSpc>
                        <a:spcAft>
                          <a:spcPts val="800"/>
                        </a:spcAft>
                      </a:pPr>
                      <a:r>
                        <a:rPr lang="ar-SA" sz="1800" b="1" kern="100">
                          <a:effectLst/>
                        </a:rPr>
                        <a:t>الشريعة والقانون</a:t>
                      </a:r>
                      <a:endParaRPr lang="fr-FR" sz="18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الشريعة والقانون</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إسلامية -</a:t>
                      </a:r>
                      <a:r>
                        <a:rPr lang="ar-DZ" sz="1800" b="1" kern="100" dirty="0">
                          <a:effectLst/>
                          <a:latin typeface="Calibri" panose="020F0502020204030204" pitchFamily="34" charset="0"/>
                          <a:ea typeface="Calibri" panose="020F0502020204030204" pitchFamily="34" charset="0"/>
                          <a:cs typeface="Arial" panose="020B0604020202020204" pitchFamily="34" charset="0"/>
                        </a:rPr>
                        <a:t> </a:t>
                      </a:r>
                      <a:r>
                        <a:rPr lang="ar-SA" sz="1800" b="1" kern="100" dirty="0">
                          <a:effectLst/>
                          <a:latin typeface="Calibri" panose="020F0502020204030204" pitchFamily="34" charset="0"/>
                          <a:ea typeface="Calibri" panose="020F0502020204030204" pitchFamily="34" charset="0"/>
                          <a:cs typeface="Arial" panose="020B0604020202020204" pitchFamily="34" charset="0"/>
                        </a:rPr>
                        <a:t>شريعة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03772977"/>
                  </a:ext>
                </a:extLst>
              </a:tr>
              <a:tr h="0">
                <a:tc>
                  <a:txBody>
                    <a:bodyPr/>
                    <a:lstStyle/>
                    <a:p>
                      <a:pPr algn="ctr" rtl="1">
                        <a:lnSpc>
                          <a:spcPct val="107000"/>
                        </a:lnSpc>
                        <a:spcAft>
                          <a:spcPts val="800"/>
                        </a:spcAft>
                      </a:pPr>
                      <a:r>
                        <a:rPr lang="ar-SA" sz="1800" b="1" kern="100">
                          <a:effectLst/>
                        </a:rPr>
                        <a:t>الفقه المقارن</a:t>
                      </a:r>
                      <a:endParaRPr lang="fr-FR" sz="18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الفقه والأصول</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اسلامية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04598513"/>
                  </a:ext>
                </a:extLst>
              </a:tr>
              <a:tr h="0">
                <a:tc>
                  <a:txBody>
                    <a:bodyPr/>
                    <a:lstStyle/>
                    <a:p>
                      <a:pPr algn="ctr" rtl="1">
                        <a:lnSpc>
                          <a:spcPct val="107000"/>
                        </a:lnSpc>
                        <a:spcAft>
                          <a:spcPts val="800"/>
                        </a:spcAft>
                      </a:pPr>
                      <a:r>
                        <a:rPr lang="ar-SA" sz="1800" b="1" kern="100">
                          <a:effectLst/>
                        </a:rPr>
                        <a:t>التفسير وعلوم القرآن</a:t>
                      </a:r>
                      <a:endParaRPr lang="fr-FR" sz="1800" b="1"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الكتاب والسنة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علوم اسلامية</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97632644"/>
                  </a:ext>
                </a:extLst>
              </a:tr>
              <a:tr h="0">
                <a:tc>
                  <a:txBody>
                    <a:bodyPr/>
                    <a:lstStyle/>
                    <a:p>
                      <a:pPr algn="ctr" rtl="1">
                        <a:lnSpc>
                          <a:spcPct val="107000"/>
                        </a:lnSpc>
                        <a:spcAft>
                          <a:spcPts val="800"/>
                        </a:spcAft>
                      </a:pPr>
                      <a:r>
                        <a:rPr lang="ar-SA" sz="1800" b="1" kern="100" dirty="0">
                          <a:effectLst/>
                        </a:rPr>
                        <a:t>الحديث وعلومه</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800" b="1" kern="100" dirty="0">
                          <a:effectLst/>
                        </a:rPr>
                        <a:t> </a:t>
                      </a: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30133267"/>
                  </a:ext>
                </a:extLst>
              </a:tr>
            </a:tbl>
          </a:graphicData>
        </a:graphic>
      </p:graphicFrame>
      <p:sp>
        <p:nvSpPr>
          <p:cNvPr id="6" name="Espace réservé du pied de page 5">
            <a:extLst>
              <a:ext uri="{FF2B5EF4-FFF2-40B4-BE49-F238E27FC236}">
                <a16:creationId xmlns:a16="http://schemas.microsoft.com/office/drawing/2014/main" xmlns="" id="{E82A679D-7960-2328-30E4-97709D92C88F}"/>
              </a:ext>
            </a:extLst>
          </p:cNvPr>
          <p:cNvSpPr>
            <a:spLocks noGrp="1"/>
          </p:cNvSpPr>
          <p:nvPr>
            <p:ph type="ftr" sz="quarter" idx="11"/>
          </p:nvPr>
        </p:nvSpPr>
        <p:spPr>
          <a:xfrm>
            <a:off x="944218" y="6492875"/>
            <a:ext cx="10515600"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B175D4B5-CB8C-4DCB-5735-CB72BA1BDE4A}"/>
              </a:ext>
            </a:extLst>
          </p:cNvPr>
          <p:cNvSpPr>
            <a:spLocks noGrp="1"/>
          </p:cNvSpPr>
          <p:nvPr>
            <p:ph type="sldNum" sz="quarter" idx="12"/>
          </p:nvPr>
        </p:nvSpPr>
        <p:spPr/>
        <p:txBody>
          <a:bodyPr/>
          <a:lstStyle/>
          <a:p>
            <a:fld id="{DCD455ED-B2AE-4D1C-8EDE-5C13CD1B5D94}" type="slidenum">
              <a:rPr lang="fr-FR" smtClean="0"/>
              <a:pPr/>
              <a:t>40</a:t>
            </a:fld>
            <a:endParaRPr lang="fr-FR"/>
          </a:p>
        </p:txBody>
      </p:sp>
      <p:pic>
        <p:nvPicPr>
          <p:cNvPr id="3" name="Image 2">
            <a:extLst>
              <a:ext uri="{FF2B5EF4-FFF2-40B4-BE49-F238E27FC236}">
                <a16:creationId xmlns:a16="http://schemas.microsoft.com/office/drawing/2014/main" xmlns="" id="{AF30992D-DD3D-40B5-4B75-8994CE74EB9D}"/>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235285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F6E362-FFB8-106A-BF16-8D9F03CDD3CD}"/>
              </a:ext>
            </a:extLst>
          </p:cNvPr>
          <p:cNvSpPr>
            <a:spLocks noGrp="1"/>
          </p:cNvSpPr>
          <p:nvPr>
            <p:ph type="title"/>
          </p:nvPr>
        </p:nvSpPr>
        <p:spPr>
          <a:xfrm>
            <a:off x="989013" y="624110"/>
            <a:ext cx="10470805" cy="1280890"/>
          </a:xfrm>
        </p:spPr>
        <p:txBody>
          <a:bodyPr>
            <a:normAutofit/>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DZ" b="1" dirty="0">
                <a:latin typeface="Tahoma" panose="020B0604030504040204" pitchFamily="34" charset="0"/>
                <a:ea typeface="Tahoma" panose="020B0604030504040204" pitchFamily="34" charset="0"/>
                <a:cs typeface="Tahoma" panose="020B0604030504040204" pitchFamily="34" charset="0"/>
              </a:rPr>
              <a:t>ميدان </a:t>
            </a:r>
            <a:r>
              <a:rPr lang="ar-SA" b="1" dirty="0">
                <a:latin typeface="Tahoma" panose="020B0604030504040204" pitchFamily="34" charset="0"/>
                <a:ea typeface="Tahoma" panose="020B0604030504040204" pitchFamily="34" charset="0"/>
                <a:cs typeface="Tahoma" panose="020B0604030504040204" pitchFamily="34" charset="0"/>
              </a:rPr>
              <a:t>علوم إنسانية واجتماعية</a:t>
            </a:r>
            <a:endParaRPr lang="fr-F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2F7CDF9B-1A1C-99A4-D07B-249985A35E80}"/>
              </a:ext>
            </a:extLst>
          </p:cNvPr>
          <p:cNvGraphicFramePr>
            <a:graphicFrameLocks noGrp="1"/>
          </p:cNvGraphicFramePr>
          <p:nvPr>
            <p:ph idx="1"/>
          </p:nvPr>
        </p:nvGraphicFramePr>
        <p:xfrm>
          <a:off x="944218" y="2036918"/>
          <a:ext cx="10515600" cy="4108958"/>
        </p:xfrm>
        <a:graphic>
          <a:graphicData uri="http://schemas.openxmlformats.org/drawingml/2006/table">
            <a:tbl>
              <a:tblPr firstRow="1" firstCol="1" bandRow="1">
                <a:tableStyleId>{5C22544A-7EE6-4342-B048-85BDC9FD1C3A}</a:tableStyleId>
              </a:tblPr>
              <a:tblGrid>
                <a:gridCol w="3415747">
                  <a:extLst>
                    <a:ext uri="{9D8B030D-6E8A-4147-A177-3AD203B41FA5}">
                      <a16:colId xmlns:a16="http://schemas.microsoft.com/office/drawing/2014/main" xmlns="" val="273287563"/>
                    </a:ext>
                  </a:extLst>
                </a:gridCol>
                <a:gridCol w="3445565">
                  <a:extLst>
                    <a:ext uri="{9D8B030D-6E8A-4147-A177-3AD203B41FA5}">
                      <a16:colId xmlns:a16="http://schemas.microsoft.com/office/drawing/2014/main" xmlns="" val="2442781432"/>
                    </a:ext>
                  </a:extLst>
                </a:gridCol>
                <a:gridCol w="3654288">
                  <a:extLst>
                    <a:ext uri="{9D8B030D-6E8A-4147-A177-3AD203B41FA5}">
                      <a16:colId xmlns:a16="http://schemas.microsoft.com/office/drawing/2014/main" xmlns="" val="59905308"/>
                    </a:ext>
                  </a:extLst>
                </a:gridCol>
              </a:tblGrid>
              <a:tr h="0">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1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1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588187161"/>
                  </a:ext>
                </a:extLst>
              </a:tr>
              <a:tr h="0">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اجتماع التربية</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الاجتماع</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الاجتماع</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900532547"/>
                  </a:ext>
                </a:extLst>
              </a:tr>
              <a:tr h="0">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اجتماع التنظيم والعمل</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algn="ctr" rtl="1">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16910283"/>
                  </a:ext>
                </a:extLst>
              </a:tr>
              <a:tr h="0">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تاريخ المغرب العربي المعاصر</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تاريخ عام</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4">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علوم إنسانية </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661265158"/>
                  </a:ext>
                </a:extLst>
              </a:tr>
              <a:tr h="0">
                <a:tc>
                  <a:txBody>
                    <a:bodyPr/>
                    <a:lstStyle/>
                    <a:p>
                      <a:pPr algn="ctr" rtl="1">
                        <a:lnSpc>
                          <a:spcPct val="107000"/>
                        </a:lnSpc>
                        <a:spcAft>
                          <a:spcPts val="800"/>
                        </a:spcAft>
                      </a:pPr>
                      <a:r>
                        <a:rPr lang="ar-SA" sz="1800" b="1" kern="100">
                          <a:effectLst/>
                          <a:latin typeface="Tahoma" panose="020B0604030504040204" pitchFamily="34" charset="0"/>
                          <a:ea typeface="Tahoma" panose="020B0604030504040204" pitchFamily="34" charset="0"/>
                          <a:cs typeface="Tahoma" panose="020B0604030504040204" pitchFamily="34" charset="0"/>
                        </a:rPr>
                        <a:t>تاريخ إفريقيا جنوب الصحراء</a:t>
                      </a:r>
                      <a:endParaRPr lang="fr-FR"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algn="ctr" rtl="1">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72317013"/>
                  </a:ext>
                </a:extLst>
              </a:tr>
              <a:tr h="0">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صحافة مطبوعة وإلكترونية</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إعلام واتصال</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503704"/>
                  </a:ext>
                </a:extLst>
              </a:tr>
              <a:tr h="0">
                <a:tc>
                  <a:txBody>
                    <a:bodyPr/>
                    <a:lstStyle/>
                    <a:p>
                      <a:pPr algn="ctr" rtl="1">
                        <a:lnSpc>
                          <a:spcPct val="107000"/>
                        </a:lnSpc>
                        <a:spcAft>
                          <a:spcPts val="800"/>
                        </a:spcAft>
                      </a:pPr>
                      <a:r>
                        <a:rPr lang="ar-DZ" sz="1800" b="1" kern="100" dirty="0">
                          <a:effectLst/>
                          <a:latin typeface="Tahoma" panose="020B0604030504040204" pitchFamily="34" charset="0"/>
                          <a:ea typeface="Tahoma" panose="020B0604030504040204" pitchFamily="34" charset="0"/>
                          <a:cs typeface="Tahoma" panose="020B0604030504040204" pitchFamily="34" charset="0"/>
                        </a:rPr>
                        <a:t>معالجة المعلومات</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latin typeface="Tahoma" panose="020B0604030504040204" pitchFamily="34" charset="0"/>
                          <a:ea typeface="Tahoma" panose="020B0604030504040204" pitchFamily="34" charset="0"/>
                          <a:cs typeface="Tahoma" panose="020B0604030504040204" pitchFamily="34" charset="0"/>
                        </a:rPr>
                        <a:t> علم المكتبات</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25243105"/>
                  </a:ext>
                </a:extLst>
              </a:tr>
              <a:tr h="0">
                <a:tc>
                  <a:txBody>
                    <a:bodyPr/>
                    <a:lstStyle/>
                    <a:p>
                      <a:pPr algn="ctr" rtl="1">
                        <a:lnSpc>
                          <a:spcPct val="107000"/>
                        </a:lnSpc>
                        <a:spcAft>
                          <a:spcPts val="800"/>
                        </a:spcAft>
                      </a:pPr>
                      <a:r>
                        <a:rPr lang="ar-SA" sz="1800" b="1" kern="100">
                          <a:effectLst/>
                          <a:latin typeface="Tahoma" panose="020B0604030504040204" pitchFamily="34" charset="0"/>
                          <a:ea typeface="Tahoma" panose="020B0604030504040204" pitchFamily="34" charset="0"/>
                          <a:cs typeface="Tahoma" panose="020B0604030504040204" pitchFamily="34" charset="0"/>
                        </a:rPr>
                        <a:t>علم النفس المدرسي</a:t>
                      </a:r>
                      <a:endParaRPr lang="fr-FR"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النفس المدرسي</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3">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علوم اجتماعية - علم النفس</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563676454"/>
                  </a:ext>
                </a:extLst>
              </a:tr>
              <a:tr h="0">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النفس التنظيم والعمل</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13745920"/>
                  </a:ext>
                </a:extLst>
              </a:tr>
              <a:tr h="0">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النفس العيادي</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علم النفس العيادي</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24378627"/>
                  </a:ext>
                </a:extLst>
              </a:tr>
              <a:tr h="0">
                <a:tc>
                  <a:txBody>
                    <a:bodyPr/>
                    <a:lstStyle/>
                    <a:p>
                      <a:pPr algn="ctr" rtl="1">
                        <a:lnSpc>
                          <a:spcPct val="107000"/>
                        </a:lnSpc>
                        <a:spcAft>
                          <a:spcPts val="800"/>
                        </a:spcAft>
                      </a:pPr>
                      <a:r>
                        <a:rPr lang="ar-SA" sz="1800" b="1" kern="100">
                          <a:effectLst/>
                          <a:latin typeface="Tahoma" panose="020B0604030504040204" pitchFamily="34" charset="0"/>
                          <a:ea typeface="Tahoma" panose="020B0604030504040204" pitchFamily="34" charset="0"/>
                          <a:cs typeface="Tahoma" panose="020B0604030504040204" pitchFamily="34" charset="0"/>
                        </a:rPr>
                        <a:t>الشريعة والقانون</a:t>
                      </a:r>
                      <a:endParaRPr lang="fr-FR"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الشريعة والقانون</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علوم إسلامية -</a:t>
                      </a:r>
                      <a:r>
                        <a:rPr lang="ar-DZ" sz="1800" b="1" kern="100" dirty="0">
                          <a:effectLst/>
                          <a:latin typeface="Tahoma" panose="020B0604030504040204" pitchFamily="34" charset="0"/>
                          <a:ea typeface="Tahoma" panose="020B0604030504040204" pitchFamily="34" charset="0"/>
                          <a:cs typeface="Tahoma" panose="020B0604030504040204" pitchFamily="34" charset="0"/>
                        </a:rPr>
                        <a:t> </a:t>
                      </a:r>
                      <a:r>
                        <a:rPr lang="ar-SA" sz="1800" b="1" kern="100" dirty="0">
                          <a:effectLst/>
                          <a:latin typeface="Tahoma" panose="020B0604030504040204" pitchFamily="34" charset="0"/>
                          <a:ea typeface="Tahoma" panose="020B0604030504040204" pitchFamily="34" charset="0"/>
                          <a:cs typeface="Tahoma" panose="020B0604030504040204" pitchFamily="34" charset="0"/>
                        </a:rPr>
                        <a:t>شريعة</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303772977"/>
                  </a:ext>
                </a:extLst>
              </a:tr>
              <a:tr h="0">
                <a:tc>
                  <a:txBody>
                    <a:bodyPr/>
                    <a:lstStyle/>
                    <a:p>
                      <a:pPr algn="ctr" rtl="1">
                        <a:lnSpc>
                          <a:spcPct val="107000"/>
                        </a:lnSpc>
                        <a:spcAft>
                          <a:spcPts val="800"/>
                        </a:spcAft>
                      </a:pPr>
                      <a:r>
                        <a:rPr lang="ar-SA" sz="1800" b="1" kern="100">
                          <a:effectLst/>
                          <a:latin typeface="Tahoma" panose="020B0604030504040204" pitchFamily="34" charset="0"/>
                          <a:ea typeface="Tahoma" panose="020B0604030504040204" pitchFamily="34" charset="0"/>
                          <a:cs typeface="Tahoma" panose="020B0604030504040204" pitchFamily="34" charset="0"/>
                        </a:rPr>
                        <a:t>الفقه المقارن</a:t>
                      </a:r>
                      <a:endParaRPr lang="fr-FR"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الفقه والأصول</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3">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علوم اسلامية</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304598513"/>
                  </a:ext>
                </a:extLst>
              </a:tr>
              <a:tr h="0">
                <a:tc>
                  <a:txBody>
                    <a:bodyPr/>
                    <a:lstStyle/>
                    <a:p>
                      <a:pPr algn="ctr" rtl="1">
                        <a:lnSpc>
                          <a:spcPct val="107000"/>
                        </a:lnSpc>
                        <a:spcAft>
                          <a:spcPts val="800"/>
                        </a:spcAft>
                      </a:pPr>
                      <a:r>
                        <a:rPr lang="ar-SA" sz="1800" b="1" kern="100">
                          <a:effectLst/>
                          <a:latin typeface="Tahoma" panose="020B0604030504040204" pitchFamily="34" charset="0"/>
                          <a:ea typeface="Tahoma" panose="020B0604030504040204" pitchFamily="34" charset="0"/>
                          <a:cs typeface="Tahoma" panose="020B0604030504040204" pitchFamily="34" charset="0"/>
                        </a:rPr>
                        <a:t>التفسير وعلوم القرآن</a:t>
                      </a:r>
                      <a:endParaRPr lang="fr-FR" sz="1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الكتاب والسنة</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97632644"/>
                  </a:ext>
                </a:extLst>
              </a:tr>
              <a:tr h="0">
                <a:tc>
                  <a:txBody>
                    <a:bodyPr/>
                    <a:lstStyle/>
                    <a:p>
                      <a:pPr algn="ctr" rtl="1">
                        <a:lnSpc>
                          <a:spcPct val="107000"/>
                        </a:lnSpc>
                        <a:spcAft>
                          <a:spcPts val="800"/>
                        </a:spcAft>
                      </a:pPr>
                      <a:r>
                        <a:rPr lang="ar-SA" sz="1800" b="1" kern="100" dirty="0">
                          <a:effectLst/>
                          <a:latin typeface="Tahoma" panose="020B0604030504040204" pitchFamily="34" charset="0"/>
                          <a:ea typeface="Tahoma" panose="020B0604030504040204" pitchFamily="34" charset="0"/>
                          <a:cs typeface="Tahoma" panose="020B0604030504040204" pitchFamily="34" charset="0"/>
                        </a:rPr>
                        <a:t>الحديث وعلومه</a:t>
                      </a:r>
                      <a:endParaRPr lang="fr-FR" sz="1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lang="fr-FR" sz="1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30133267"/>
                  </a:ext>
                </a:extLst>
              </a:tr>
            </a:tbl>
          </a:graphicData>
        </a:graphic>
      </p:graphicFrame>
      <p:sp>
        <p:nvSpPr>
          <p:cNvPr id="6" name="Espace réservé du pied de page 5">
            <a:extLst>
              <a:ext uri="{FF2B5EF4-FFF2-40B4-BE49-F238E27FC236}">
                <a16:creationId xmlns:a16="http://schemas.microsoft.com/office/drawing/2014/main" xmlns="" id="{E82A679D-7960-2328-30E4-97709D92C88F}"/>
              </a:ext>
            </a:extLst>
          </p:cNvPr>
          <p:cNvSpPr>
            <a:spLocks noGrp="1"/>
          </p:cNvSpPr>
          <p:nvPr>
            <p:ph type="ftr" sz="quarter" idx="11"/>
          </p:nvPr>
        </p:nvSpPr>
        <p:spPr>
          <a:xfrm>
            <a:off x="944218" y="6492875"/>
            <a:ext cx="10515600"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B175D4B5-CB8C-4DCB-5735-CB72BA1BDE4A}"/>
              </a:ext>
            </a:extLst>
          </p:cNvPr>
          <p:cNvSpPr>
            <a:spLocks noGrp="1"/>
          </p:cNvSpPr>
          <p:nvPr>
            <p:ph type="sldNum" sz="quarter" idx="12"/>
          </p:nvPr>
        </p:nvSpPr>
        <p:spPr/>
        <p:txBody>
          <a:bodyPr/>
          <a:lstStyle/>
          <a:p>
            <a:fld id="{DCD455ED-B2AE-4D1C-8EDE-5C13CD1B5D94}" type="slidenum">
              <a:rPr lang="fr-FR" smtClean="0"/>
              <a:pPr/>
              <a:t>41</a:t>
            </a:fld>
            <a:endParaRPr lang="fr-FR"/>
          </a:p>
        </p:txBody>
      </p:sp>
      <p:pic>
        <p:nvPicPr>
          <p:cNvPr id="3" name="Image 2">
            <a:extLst>
              <a:ext uri="{FF2B5EF4-FFF2-40B4-BE49-F238E27FC236}">
                <a16:creationId xmlns:a16="http://schemas.microsoft.com/office/drawing/2014/main" xmlns="" id="{9F75B7C3-DEEA-AF9B-0134-328DA9BC4F2F}"/>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4222157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E6F6C1-6A98-4EFD-C589-EA5BDA5069FB}"/>
              </a:ext>
            </a:extLst>
          </p:cNvPr>
          <p:cNvSpPr>
            <a:spLocks noGrp="1"/>
          </p:cNvSpPr>
          <p:nvPr>
            <p:ph type="title"/>
          </p:nvPr>
        </p:nvSpPr>
        <p:spPr>
          <a:xfrm>
            <a:off x="957469" y="624110"/>
            <a:ext cx="10823713"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حقوق وعلوم سياسية</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964FF647-293E-8366-2FBD-971A9629C058}"/>
              </a:ext>
            </a:extLst>
          </p:cNvPr>
          <p:cNvGraphicFramePr>
            <a:graphicFrameLocks noGrp="1"/>
          </p:cNvGraphicFramePr>
          <p:nvPr>
            <p:ph idx="1"/>
          </p:nvPr>
        </p:nvGraphicFramePr>
        <p:xfrm>
          <a:off x="957470" y="2099944"/>
          <a:ext cx="10823712" cy="3783076"/>
        </p:xfrm>
        <a:graphic>
          <a:graphicData uri="http://schemas.openxmlformats.org/drawingml/2006/table">
            <a:tbl>
              <a:tblPr firstRow="1" firstCol="1" bandRow="1">
                <a:tableStyleId>{5C22544A-7EE6-4342-B048-85BDC9FD1C3A}</a:tableStyleId>
              </a:tblPr>
              <a:tblGrid>
                <a:gridCol w="4144617">
                  <a:extLst>
                    <a:ext uri="{9D8B030D-6E8A-4147-A177-3AD203B41FA5}">
                      <a16:colId xmlns:a16="http://schemas.microsoft.com/office/drawing/2014/main" xmlns="" val="1642166982"/>
                    </a:ext>
                  </a:extLst>
                </a:gridCol>
                <a:gridCol w="3670852">
                  <a:extLst>
                    <a:ext uri="{9D8B030D-6E8A-4147-A177-3AD203B41FA5}">
                      <a16:colId xmlns:a16="http://schemas.microsoft.com/office/drawing/2014/main" xmlns="" val="4195578952"/>
                    </a:ext>
                  </a:extLst>
                </a:gridCol>
                <a:gridCol w="3008243">
                  <a:extLst>
                    <a:ext uri="{9D8B030D-6E8A-4147-A177-3AD203B41FA5}">
                      <a16:colId xmlns:a16="http://schemas.microsoft.com/office/drawing/2014/main" xmlns="" val="1238201505"/>
                    </a:ext>
                  </a:extLst>
                </a:gridCol>
              </a:tblGrid>
              <a:tr h="0">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32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32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32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32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575415808"/>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القانون الإداري</a:t>
                      </a:r>
                      <a:endParaRPr lang="fr-FR" sz="2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قانون عام</a:t>
                      </a:r>
                      <a:endParaRPr lang="fr-FR" sz="2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3">
                  <a:txBody>
                    <a:bodyPr/>
                    <a:lstStyle/>
                    <a:p>
                      <a:pPr algn="ctr" rtl="1">
                        <a:lnSpc>
                          <a:spcPct val="107000"/>
                        </a:lnSpc>
                        <a:spcAft>
                          <a:spcPts val="800"/>
                        </a:spcAft>
                      </a:pPr>
                      <a:endParaRPr lang="ar-DZ" sz="2800" b="1" kern="100" dirty="0">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حقوق</a:t>
                      </a:r>
                      <a:endParaRPr lang="fr-FR" sz="2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957660468"/>
                  </a:ext>
                </a:extLst>
              </a:tr>
              <a:tr h="5080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قانون الأعمال</a:t>
                      </a:r>
                      <a:endParaRPr lang="fr-FR" sz="28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قانون خاص</a:t>
                      </a:r>
                      <a:endParaRPr lang="fr-FR" sz="2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60288624"/>
                  </a:ext>
                </a:extLst>
              </a:tr>
              <a:tr h="5080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قانون المؤسسات الاقتصادية</a:t>
                      </a:r>
                      <a:endParaRPr lang="fr-FR" sz="2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algn="ctr" rtl="1">
                        <a:lnSpc>
                          <a:spcPct val="107000"/>
                        </a:lnSpc>
                        <a:spcAft>
                          <a:spcPts val="800"/>
                        </a:spcAft>
                      </a:pPr>
                      <a:endParaRPr lang="fr-FR" sz="2800" b="1"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79061077"/>
                  </a:ext>
                </a:extLst>
              </a:tr>
              <a:tr h="5080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التنظيمات السياسية وال</a:t>
                      </a:r>
                      <a:r>
                        <a:rPr lang="ar-DZ" sz="2800" b="1" kern="100" dirty="0">
                          <a:effectLst/>
                          <a:latin typeface="Tahoma" panose="020B0604030504040204" pitchFamily="34" charset="0"/>
                          <a:ea typeface="Tahoma" panose="020B0604030504040204" pitchFamily="34" charset="0"/>
                          <a:cs typeface="Tahoma" panose="020B0604030504040204" pitchFamily="34" charset="0"/>
                        </a:rPr>
                        <a:t>إ</a:t>
                      </a:r>
                      <a:r>
                        <a:rPr lang="ar-SA" sz="2800" b="1" kern="100" dirty="0" err="1">
                          <a:effectLst/>
                          <a:latin typeface="Tahoma" panose="020B0604030504040204" pitchFamily="34" charset="0"/>
                          <a:ea typeface="Tahoma" panose="020B0604030504040204" pitchFamily="34" charset="0"/>
                          <a:cs typeface="Tahoma" panose="020B0604030504040204" pitchFamily="34" charset="0"/>
                        </a:rPr>
                        <a:t>دارية</a:t>
                      </a:r>
                      <a:endParaRPr lang="fr-FR" sz="2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تنظيمات سياسية و</a:t>
                      </a:r>
                      <a:r>
                        <a:rPr lang="ar-DZ" sz="2800" b="1" kern="100" dirty="0">
                          <a:effectLst/>
                          <a:latin typeface="Tahoma" panose="020B0604030504040204" pitchFamily="34" charset="0"/>
                          <a:ea typeface="Tahoma" panose="020B0604030504040204" pitchFamily="34" charset="0"/>
                          <a:cs typeface="Tahoma" panose="020B0604030504040204" pitchFamily="34" charset="0"/>
                        </a:rPr>
                        <a:t>إ</a:t>
                      </a:r>
                      <a:r>
                        <a:rPr lang="ar-SA" sz="2800" b="1" kern="100" dirty="0" err="1">
                          <a:effectLst/>
                          <a:latin typeface="Tahoma" panose="020B0604030504040204" pitchFamily="34" charset="0"/>
                          <a:ea typeface="Tahoma" panose="020B0604030504040204" pitchFamily="34" charset="0"/>
                          <a:cs typeface="Tahoma" panose="020B0604030504040204" pitchFamily="34" charset="0"/>
                        </a:rPr>
                        <a:t>دارية</a:t>
                      </a:r>
                      <a:endParaRPr lang="fr-FR" sz="2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علوم سياسية</a:t>
                      </a:r>
                      <a:endParaRPr lang="fr-FR" sz="28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415208040"/>
                  </a:ext>
                </a:extLst>
              </a:tr>
            </a:tbl>
          </a:graphicData>
        </a:graphic>
      </p:graphicFrame>
      <p:sp>
        <p:nvSpPr>
          <p:cNvPr id="6" name="Espace réservé du pied de page 5">
            <a:extLst>
              <a:ext uri="{FF2B5EF4-FFF2-40B4-BE49-F238E27FC236}">
                <a16:creationId xmlns:a16="http://schemas.microsoft.com/office/drawing/2014/main" xmlns="" id="{FC23CB73-9A72-F06D-59E2-4C92DADAFB1D}"/>
              </a:ext>
            </a:extLst>
          </p:cNvPr>
          <p:cNvSpPr>
            <a:spLocks noGrp="1"/>
          </p:cNvSpPr>
          <p:nvPr>
            <p:ph type="ftr" sz="quarter" idx="11"/>
          </p:nvPr>
        </p:nvSpPr>
        <p:spPr>
          <a:xfrm>
            <a:off x="838199" y="6356350"/>
            <a:ext cx="10515599"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DBA2BC87-8131-79D7-F2CB-245773035626}"/>
              </a:ext>
            </a:extLst>
          </p:cNvPr>
          <p:cNvSpPr>
            <a:spLocks noGrp="1"/>
          </p:cNvSpPr>
          <p:nvPr>
            <p:ph type="sldNum" sz="quarter" idx="12"/>
          </p:nvPr>
        </p:nvSpPr>
        <p:spPr/>
        <p:txBody>
          <a:bodyPr/>
          <a:lstStyle/>
          <a:p>
            <a:fld id="{DCD455ED-B2AE-4D1C-8EDE-5C13CD1B5D94}" type="slidenum">
              <a:rPr lang="fr-FR" smtClean="0"/>
              <a:pPr/>
              <a:t>42</a:t>
            </a:fld>
            <a:endParaRPr lang="fr-FR"/>
          </a:p>
        </p:txBody>
      </p:sp>
      <p:pic>
        <p:nvPicPr>
          <p:cNvPr id="3" name="Image 2">
            <a:extLst>
              <a:ext uri="{FF2B5EF4-FFF2-40B4-BE49-F238E27FC236}">
                <a16:creationId xmlns:a16="http://schemas.microsoft.com/office/drawing/2014/main" xmlns="" id="{D5E58880-EF9F-71FE-7854-AE40471CA97C}"/>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13252"/>
            <a:ext cx="1517650" cy="1190625"/>
          </a:xfrm>
          <a:prstGeom prst="rect">
            <a:avLst/>
          </a:prstGeom>
        </p:spPr>
      </p:pic>
    </p:spTree>
    <p:extLst>
      <p:ext uri="{BB962C8B-B14F-4D97-AF65-F5344CB8AC3E}">
        <p14:creationId xmlns:p14="http://schemas.microsoft.com/office/powerpoint/2010/main" xmlns="" val="3417557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E21D638-0B00-F796-9B1B-5617D8A89F81}"/>
              </a:ext>
            </a:extLst>
          </p:cNvPr>
          <p:cNvSpPr>
            <a:spLocks noGrp="1"/>
          </p:cNvSpPr>
          <p:nvPr>
            <p:ph type="title"/>
          </p:nvPr>
        </p:nvSpPr>
        <p:spPr>
          <a:xfrm>
            <a:off x="838201" y="624110"/>
            <a:ext cx="10515599"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آداب ولغات أجنبية</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BC24EBA0-9164-4D22-CBCA-0CEAB1DACBEC}"/>
              </a:ext>
            </a:extLst>
          </p:cNvPr>
          <p:cNvGraphicFramePr>
            <a:graphicFrameLocks noGrp="1"/>
          </p:cNvGraphicFramePr>
          <p:nvPr>
            <p:ph idx="1"/>
            <p:extLst>
              <p:ext uri="{D42A27DB-BD31-4B8C-83A1-F6EECF244321}">
                <p14:modId xmlns:p14="http://schemas.microsoft.com/office/powerpoint/2010/main" xmlns="" val="2900293398"/>
              </p:ext>
            </p:extLst>
          </p:nvPr>
        </p:nvGraphicFramePr>
        <p:xfrm>
          <a:off x="838200" y="2222554"/>
          <a:ext cx="10515600" cy="3131058"/>
        </p:xfrm>
        <a:graphic>
          <a:graphicData uri="http://schemas.openxmlformats.org/drawingml/2006/table">
            <a:tbl>
              <a:tblPr firstRow="1" firstCol="1" bandRow="1">
                <a:tableStyleId>{5C22544A-7EE6-4342-B048-85BDC9FD1C3A}</a:tableStyleId>
              </a:tblPr>
              <a:tblGrid>
                <a:gridCol w="4012096">
                  <a:extLst>
                    <a:ext uri="{9D8B030D-6E8A-4147-A177-3AD203B41FA5}">
                      <a16:colId xmlns:a16="http://schemas.microsoft.com/office/drawing/2014/main" xmlns="" val="3806050391"/>
                    </a:ext>
                  </a:extLst>
                </a:gridCol>
                <a:gridCol w="3763617">
                  <a:extLst>
                    <a:ext uri="{9D8B030D-6E8A-4147-A177-3AD203B41FA5}">
                      <a16:colId xmlns:a16="http://schemas.microsoft.com/office/drawing/2014/main" xmlns="" val="3844527498"/>
                    </a:ext>
                  </a:extLst>
                </a:gridCol>
                <a:gridCol w="2739887">
                  <a:extLst>
                    <a:ext uri="{9D8B030D-6E8A-4147-A177-3AD203B41FA5}">
                      <a16:colId xmlns:a16="http://schemas.microsoft.com/office/drawing/2014/main" xmlns="" val="858061281"/>
                    </a:ext>
                  </a:extLst>
                </a:gridCol>
              </a:tblGrid>
              <a:tr h="0">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32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32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595159451"/>
                  </a:ext>
                </a:extLst>
              </a:tr>
              <a:tr h="0">
                <a:tc>
                  <a:txBody>
                    <a:bodyPr/>
                    <a:lstStyle/>
                    <a:p>
                      <a:pPr algn="ctr" rtl="1">
                        <a:lnSpc>
                          <a:spcPct val="107000"/>
                        </a:lnSpc>
                        <a:spcAft>
                          <a:spcPts val="800"/>
                        </a:spcAft>
                      </a:pPr>
                      <a:r>
                        <a:rPr lang="ar-DZ" sz="3200" b="1" kern="100" dirty="0">
                          <a:effectLst/>
                          <a:latin typeface="Tahoma" panose="020B0604030504040204" pitchFamily="34" charset="0"/>
                          <a:ea typeface="Tahoma" panose="020B0604030504040204" pitchFamily="34" charset="0"/>
                          <a:cs typeface="Tahoma" panose="020B0604030504040204" pitchFamily="34" charset="0"/>
                        </a:rPr>
                        <a:t>لسانيات</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لغة إنجليزية</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2">
                  <a:txBody>
                    <a:bodyPr/>
                    <a:lstStyle/>
                    <a:p>
                      <a:pPr algn="ctr" rtl="1">
                        <a:lnSpc>
                          <a:spcPct val="107000"/>
                        </a:lnSpc>
                        <a:spcAft>
                          <a:spcPts val="800"/>
                        </a:spcAft>
                      </a:pPr>
                      <a:r>
                        <a:rPr lang="ar-SA"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لغة </a:t>
                      </a:r>
                      <a:r>
                        <a:rPr lang="ar-DZ"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إ</a:t>
                      </a:r>
                      <a:r>
                        <a:rPr lang="ar-SA" sz="3200" b="1" kern="1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نجليزية</a:t>
                      </a:r>
                      <a:endParaRPr lang="fr-FR"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456413435"/>
                  </a:ext>
                </a:extLst>
              </a:tr>
              <a:tr h="0">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أدب وحضارة</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marL="0" marR="0" lvl="0" indent="0" algn="ctr" defTabSz="914400" rtl="1" eaLnBrk="1" fontAlgn="auto" latinLnBrk="0" hangingPunct="1">
                        <a:lnSpc>
                          <a:spcPct val="107000"/>
                        </a:lnSpc>
                        <a:spcBef>
                          <a:spcPts val="0"/>
                        </a:spcBef>
                        <a:spcAft>
                          <a:spcPts val="800"/>
                        </a:spcAft>
                        <a:buClrTx/>
                        <a:buSzTx/>
                        <a:buFontTx/>
                        <a:buNone/>
                        <a:tabLst/>
                        <a:defRPr/>
                      </a:pPr>
                      <a:endParaRPr kumimoji="0" lang="fr-FR" sz="1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vMerge="1">
                  <a:txBody>
                    <a:bodyPr/>
                    <a:lstStyle/>
                    <a:p>
                      <a:pPr algn="ctr" rtl="1">
                        <a:lnSpc>
                          <a:spcPct val="107000"/>
                        </a:lnSpc>
                        <a:spcAft>
                          <a:spcPts val="800"/>
                        </a:spcAft>
                      </a:pPr>
                      <a:endParaRPr lang="fr-FR" sz="3200" b="1"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939445298"/>
                  </a:ext>
                </a:extLst>
              </a:tr>
              <a:tr h="0">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تعليمية اللغات</a:t>
                      </a:r>
                      <a:r>
                        <a:rPr lang="ar-DZ" sz="3200" b="1" kern="100" dirty="0">
                          <a:effectLst/>
                          <a:latin typeface="Tahoma" panose="020B0604030504040204" pitchFamily="34" charset="0"/>
                          <a:ea typeface="Tahoma" panose="020B0604030504040204" pitchFamily="34" charset="0"/>
                          <a:cs typeface="Tahoma" panose="020B0604030504040204" pitchFamily="34" charset="0"/>
                        </a:rPr>
                        <a:t> الأجنبية</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3200" b="1" kern="100" dirty="0">
                          <a:effectLst/>
                          <a:latin typeface="Tahoma" panose="020B0604030504040204" pitchFamily="34" charset="0"/>
                          <a:ea typeface="Tahoma" panose="020B0604030504040204" pitchFamily="34" charset="0"/>
                          <a:cs typeface="Tahoma" panose="020B0604030504040204" pitchFamily="34" charset="0"/>
                        </a:rPr>
                        <a:t> </a:t>
                      </a:r>
                      <a:r>
                        <a:rPr lang="ar-SA"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لغة فرنسية</a:t>
                      </a:r>
                      <a:endParaRPr lang="fr-FR"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لغة فرنسية</a:t>
                      </a:r>
                      <a:endParaRPr lang="fr-FR" sz="32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557274626"/>
                  </a:ext>
                </a:extLst>
              </a:tr>
            </a:tbl>
          </a:graphicData>
        </a:graphic>
      </p:graphicFrame>
      <p:sp>
        <p:nvSpPr>
          <p:cNvPr id="6" name="Espace réservé du pied de page 5">
            <a:extLst>
              <a:ext uri="{FF2B5EF4-FFF2-40B4-BE49-F238E27FC236}">
                <a16:creationId xmlns:a16="http://schemas.microsoft.com/office/drawing/2014/main" xmlns="" id="{E2F4ED68-0258-C5D6-A681-F83CD83AC5D6}"/>
              </a:ext>
            </a:extLst>
          </p:cNvPr>
          <p:cNvSpPr>
            <a:spLocks noGrp="1"/>
          </p:cNvSpPr>
          <p:nvPr>
            <p:ph type="ftr" sz="quarter" idx="11"/>
          </p:nvPr>
        </p:nvSpPr>
        <p:spPr>
          <a:xfrm>
            <a:off x="838200" y="6356350"/>
            <a:ext cx="10515600"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2D64848F-F827-7AB3-8417-709E5A1BABF7}"/>
              </a:ext>
            </a:extLst>
          </p:cNvPr>
          <p:cNvSpPr>
            <a:spLocks noGrp="1"/>
          </p:cNvSpPr>
          <p:nvPr>
            <p:ph type="sldNum" sz="quarter" idx="12"/>
          </p:nvPr>
        </p:nvSpPr>
        <p:spPr/>
        <p:txBody>
          <a:bodyPr/>
          <a:lstStyle/>
          <a:p>
            <a:fld id="{DCD455ED-B2AE-4D1C-8EDE-5C13CD1B5D94}" type="slidenum">
              <a:rPr lang="fr-FR" smtClean="0"/>
              <a:pPr/>
              <a:t>43</a:t>
            </a:fld>
            <a:endParaRPr lang="fr-FR"/>
          </a:p>
        </p:txBody>
      </p:sp>
      <p:pic>
        <p:nvPicPr>
          <p:cNvPr id="3" name="Image 2">
            <a:extLst>
              <a:ext uri="{FF2B5EF4-FFF2-40B4-BE49-F238E27FC236}">
                <a16:creationId xmlns:a16="http://schemas.microsoft.com/office/drawing/2014/main" xmlns="" id="{CA33B10F-EA5E-5552-E8D1-AE42C7A35A50}"/>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13252"/>
            <a:ext cx="1517650" cy="1190625"/>
          </a:xfrm>
          <a:prstGeom prst="rect">
            <a:avLst/>
          </a:prstGeom>
        </p:spPr>
      </p:pic>
    </p:spTree>
    <p:extLst>
      <p:ext uri="{BB962C8B-B14F-4D97-AF65-F5344CB8AC3E}">
        <p14:creationId xmlns:p14="http://schemas.microsoft.com/office/powerpoint/2010/main" xmlns="" val="3312019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8D0B65-7482-5436-96FC-0FA2990743BA}"/>
              </a:ext>
            </a:extLst>
          </p:cNvPr>
          <p:cNvSpPr>
            <a:spLocks noGrp="1"/>
          </p:cNvSpPr>
          <p:nvPr>
            <p:ph type="title"/>
          </p:nvPr>
        </p:nvSpPr>
        <p:spPr>
          <a:xfrm>
            <a:off x="838199" y="624110"/>
            <a:ext cx="10515600"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لغة و</a:t>
            </a:r>
            <a:r>
              <a:rPr lang="ar-DZ" sz="4400" b="1" dirty="0">
                <a:effectLst/>
                <a:latin typeface="Tahoma" panose="020B0604030504040204" pitchFamily="34" charset="0"/>
                <a:ea typeface="Tahoma" panose="020B0604030504040204" pitchFamily="34" charset="0"/>
                <a:cs typeface="Tahoma" panose="020B0604030504040204" pitchFamily="34" charset="0"/>
              </a:rPr>
              <a:t>أ</a:t>
            </a:r>
            <a:r>
              <a:rPr lang="ar-SA" sz="4400" b="1" dirty="0">
                <a:effectLst/>
                <a:latin typeface="Tahoma" panose="020B0604030504040204" pitchFamily="34" charset="0"/>
                <a:ea typeface="Tahoma" panose="020B0604030504040204" pitchFamily="34" charset="0"/>
                <a:cs typeface="Tahoma" panose="020B0604030504040204" pitchFamily="34" charset="0"/>
              </a:rPr>
              <a:t>دب عربي</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Espace réservé du contenu 4">
            <a:extLst>
              <a:ext uri="{FF2B5EF4-FFF2-40B4-BE49-F238E27FC236}">
                <a16:creationId xmlns:a16="http://schemas.microsoft.com/office/drawing/2014/main" xmlns="" id="{5F80DF8C-3F8E-45E7-5759-75D1D9CF94E8}"/>
              </a:ext>
            </a:extLst>
          </p:cNvPr>
          <p:cNvGraphicFramePr>
            <a:graphicFrameLocks noGrp="1"/>
          </p:cNvGraphicFramePr>
          <p:nvPr>
            <p:ph idx="1"/>
            <p:extLst>
              <p:ext uri="{D42A27DB-BD31-4B8C-83A1-F6EECF244321}">
                <p14:modId xmlns:p14="http://schemas.microsoft.com/office/powerpoint/2010/main" xmlns="" val="497555860"/>
              </p:ext>
            </p:extLst>
          </p:nvPr>
        </p:nvGraphicFramePr>
        <p:xfrm>
          <a:off x="838200" y="2747518"/>
          <a:ext cx="10515600" cy="2971737"/>
        </p:xfrm>
        <a:graphic>
          <a:graphicData uri="http://schemas.openxmlformats.org/drawingml/2006/table">
            <a:tbl>
              <a:tblPr firstRow="1" firstCol="1" bandRow="1">
                <a:tableStyleId>{5C22544A-7EE6-4342-B048-85BDC9FD1C3A}</a:tableStyleId>
              </a:tblPr>
              <a:tblGrid>
                <a:gridCol w="4012096">
                  <a:extLst>
                    <a:ext uri="{9D8B030D-6E8A-4147-A177-3AD203B41FA5}">
                      <a16:colId xmlns:a16="http://schemas.microsoft.com/office/drawing/2014/main" xmlns="" val="610378859"/>
                    </a:ext>
                  </a:extLst>
                </a:gridCol>
                <a:gridCol w="3684104">
                  <a:extLst>
                    <a:ext uri="{9D8B030D-6E8A-4147-A177-3AD203B41FA5}">
                      <a16:colId xmlns:a16="http://schemas.microsoft.com/office/drawing/2014/main" xmlns="" val="993537039"/>
                    </a:ext>
                  </a:extLst>
                </a:gridCol>
                <a:gridCol w="2819400">
                  <a:extLst>
                    <a:ext uri="{9D8B030D-6E8A-4147-A177-3AD203B41FA5}">
                      <a16:colId xmlns:a16="http://schemas.microsoft.com/office/drawing/2014/main" xmlns="" val="3884375656"/>
                    </a:ext>
                  </a:extLst>
                </a:gridCol>
              </a:tblGrid>
              <a:tr h="251289">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32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32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752884684"/>
                  </a:ext>
                </a:extLst>
              </a:tr>
              <a:tr h="241852">
                <a:tc>
                  <a:txBody>
                    <a:bodyPr/>
                    <a:lstStyle/>
                    <a:p>
                      <a:pPr algn="ctr" rtl="1">
                        <a:lnSpc>
                          <a:spcPct val="107000"/>
                        </a:lnSpc>
                        <a:spcAft>
                          <a:spcPts val="800"/>
                        </a:spcAft>
                      </a:pPr>
                      <a:r>
                        <a:rPr lang="ar-SA" sz="3200" b="1" kern="100">
                          <a:effectLst/>
                          <a:latin typeface="Tahoma" panose="020B0604030504040204" pitchFamily="34" charset="0"/>
                          <a:ea typeface="Tahoma" panose="020B0604030504040204" pitchFamily="34" charset="0"/>
                          <a:cs typeface="Tahoma" panose="020B0604030504040204" pitchFamily="34" charset="0"/>
                        </a:rPr>
                        <a:t>أدب جزائري</a:t>
                      </a:r>
                      <a:endParaRPr lang="fr-FR" sz="16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ctr" defTabSz="457200" rtl="1" eaLnBrk="1" fontAlgn="auto" latinLnBrk="0" hangingPunct="1">
                        <a:lnSpc>
                          <a:spcPct val="107000"/>
                        </a:lnSpc>
                        <a:spcBef>
                          <a:spcPts val="0"/>
                        </a:spcBef>
                        <a:spcAft>
                          <a:spcPts val="800"/>
                        </a:spcAft>
                        <a:buClrTx/>
                        <a:buSzTx/>
                        <a:buFontTx/>
                        <a:buNone/>
                        <a:tabLst/>
                        <a:defRPr/>
                      </a:pPr>
                      <a:r>
                        <a:rPr lang="ar-SA"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أدب عربي</a:t>
                      </a:r>
                      <a:endParaRPr lang="fr-FR"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دراسات </a:t>
                      </a:r>
                      <a:r>
                        <a:rPr lang="ar-DZ"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أ</a:t>
                      </a:r>
                      <a:r>
                        <a:rPr lang="ar-SA"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دبية</a:t>
                      </a:r>
                      <a:endParaRPr lang="fr-FR"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616035178"/>
                  </a:ext>
                </a:extLst>
              </a:tr>
              <a:tr h="0">
                <a:tc>
                  <a:txBody>
                    <a:bodyPr/>
                    <a:lstStyle/>
                    <a:p>
                      <a:pPr algn="ctr" rtl="1">
                        <a:lnSpc>
                          <a:spcPct val="107000"/>
                        </a:lnSpc>
                        <a:spcAft>
                          <a:spcPts val="800"/>
                        </a:spcAft>
                      </a:pPr>
                      <a:r>
                        <a:rPr lang="ar-SA" sz="3200" b="1" kern="100">
                          <a:effectLst/>
                          <a:latin typeface="Tahoma" panose="020B0604030504040204" pitchFamily="34" charset="0"/>
                          <a:ea typeface="Tahoma" panose="020B0604030504040204" pitchFamily="34" charset="0"/>
                          <a:cs typeface="Tahoma" panose="020B0604030504040204" pitchFamily="34" charset="0"/>
                        </a:rPr>
                        <a:t> </a:t>
                      </a:r>
                      <a:endParaRPr lang="fr-FR" sz="16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 </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endParaRPr lang="fr-FR"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854519157"/>
                  </a:ext>
                </a:extLst>
              </a:tr>
              <a:tr h="0">
                <a:tc>
                  <a:txBody>
                    <a:bodyPr/>
                    <a:lstStyle/>
                    <a:p>
                      <a:pPr algn="ctr" rtl="1">
                        <a:lnSpc>
                          <a:spcPct val="107000"/>
                        </a:lnSpc>
                        <a:spcAft>
                          <a:spcPts val="800"/>
                        </a:spcAft>
                      </a:pPr>
                      <a:r>
                        <a:rPr lang="ar-SA" sz="3200" b="1" kern="100" dirty="0">
                          <a:effectLst/>
                          <a:latin typeface="Tahoma" panose="020B0604030504040204" pitchFamily="34" charset="0"/>
                          <a:ea typeface="Tahoma" panose="020B0604030504040204" pitchFamily="34" charset="0"/>
                          <a:cs typeface="Tahoma" panose="020B0604030504040204" pitchFamily="34" charset="0"/>
                        </a:rPr>
                        <a:t>تعليمية </a:t>
                      </a:r>
                      <a:r>
                        <a:rPr lang="ar-SA" sz="3200" b="1" kern="100" dirty="0" err="1">
                          <a:effectLst/>
                          <a:latin typeface="Tahoma" panose="020B0604030504040204" pitchFamily="34" charset="0"/>
                          <a:ea typeface="Tahoma" panose="020B0604030504040204" pitchFamily="34" charset="0"/>
                          <a:cs typeface="Tahoma" panose="020B0604030504040204" pitchFamily="34" charset="0"/>
                        </a:rPr>
                        <a:t>اللغ</a:t>
                      </a:r>
                      <a:r>
                        <a:rPr lang="ar-DZ" sz="3200" b="1" kern="100" dirty="0">
                          <a:effectLst/>
                          <a:latin typeface="Tahoma" panose="020B0604030504040204" pitchFamily="34" charset="0"/>
                          <a:ea typeface="Tahoma" panose="020B0604030504040204" pitchFamily="34" charset="0"/>
                          <a:cs typeface="Tahoma" panose="020B0604030504040204" pitchFamily="34" charset="0"/>
                        </a:rPr>
                        <a:t>ات</a:t>
                      </a:r>
                      <a:endParaRPr lang="fr-FR" sz="16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لسانيات عامة</a:t>
                      </a:r>
                      <a:endParaRPr lang="fr-FR"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rPr>
                        <a:t>دراسات لغوية</a:t>
                      </a:r>
                      <a:endParaRPr lang="fr-FR" sz="3200" b="1" kern="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690386546"/>
                  </a:ext>
                </a:extLst>
              </a:tr>
            </a:tbl>
          </a:graphicData>
        </a:graphic>
      </p:graphicFrame>
      <p:sp>
        <p:nvSpPr>
          <p:cNvPr id="7" name="Espace réservé du pied de page 6">
            <a:extLst>
              <a:ext uri="{FF2B5EF4-FFF2-40B4-BE49-F238E27FC236}">
                <a16:creationId xmlns:a16="http://schemas.microsoft.com/office/drawing/2014/main" xmlns="" id="{8A46A35E-E533-7E41-2503-F674B59CFFD9}"/>
              </a:ext>
            </a:extLst>
          </p:cNvPr>
          <p:cNvSpPr>
            <a:spLocks noGrp="1"/>
          </p:cNvSpPr>
          <p:nvPr>
            <p:ph type="ftr" sz="quarter" idx="11"/>
          </p:nvPr>
        </p:nvSpPr>
        <p:spPr>
          <a:xfrm>
            <a:off x="838199" y="6356350"/>
            <a:ext cx="10515599" cy="365125"/>
          </a:xfrm>
        </p:spPr>
        <p:txBody>
          <a:bodyPr/>
          <a:lstStyle/>
          <a:p>
            <a:pPr algn="ctr"/>
            <a:r>
              <a:rPr lang="ar-DZ" sz="1400"/>
              <a:t>خلية اتصال ثانوية –جامعة                    جامعة أدرار                              </a:t>
            </a:r>
            <a:endParaRPr lang="fr-FR" sz="1400" dirty="0"/>
          </a:p>
        </p:txBody>
      </p:sp>
      <p:sp>
        <p:nvSpPr>
          <p:cNvPr id="10" name="Espace réservé du numéro de diapositive 9">
            <a:extLst>
              <a:ext uri="{FF2B5EF4-FFF2-40B4-BE49-F238E27FC236}">
                <a16:creationId xmlns:a16="http://schemas.microsoft.com/office/drawing/2014/main" xmlns="" id="{5A59C6AC-CFCE-AA88-4295-CD326927BCD0}"/>
              </a:ext>
            </a:extLst>
          </p:cNvPr>
          <p:cNvSpPr>
            <a:spLocks noGrp="1"/>
          </p:cNvSpPr>
          <p:nvPr>
            <p:ph type="sldNum" sz="quarter" idx="12"/>
          </p:nvPr>
        </p:nvSpPr>
        <p:spPr/>
        <p:txBody>
          <a:bodyPr/>
          <a:lstStyle/>
          <a:p>
            <a:fld id="{DCD455ED-B2AE-4D1C-8EDE-5C13CD1B5D94}" type="slidenum">
              <a:rPr lang="fr-FR" smtClean="0"/>
              <a:pPr/>
              <a:t>44</a:t>
            </a:fld>
            <a:endParaRPr lang="fr-FR"/>
          </a:p>
        </p:txBody>
      </p:sp>
      <p:pic>
        <p:nvPicPr>
          <p:cNvPr id="3" name="Image 2">
            <a:extLst>
              <a:ext uri="{FF2B5EF4-FFF2-40B4-BE49-F238E27FC236}">
                <a16:creationId xmlns:a16="http://schemas.microsoft.com/office/drawing/2014/main" xmlns="" id="{2DF82302-CB26-9CC9-E666-6031338BDA77}"/>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288469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197AAC-2912-DCF3-B6E9-5573B0D8140D}"/>
              </a:ext>
            </a:extLst>
          </p:cNvPr>
          <p:cNvSpPr>
            <a:spLocks noGrp="1"/>
          </p:cNvSpPr>
          <p:nvPr>
            <p:ph type="title"/>
          </p:nvPr>
        </p:nvSpPr>
        <p:spPr>
          <a:xfrm>
            <a:off x="838199" y="624110"/>
            <a:ext cx="10515599"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علوم المادة</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D5573D45-DAE7-53FB-3296-A0B1D87A24AB}"/>
              </a:ext>
            </a:extLst>
          </p:cNvPr>
          <p:cNvGraphicFramePr>
            <a:graphicFrameLocks noGrp="1"/>
          </p:cNvGraphicFramePr>
          <p:nvPr>
            <p:ph idx="1"/>
          </p:nvPr>
        </p:nvGraphicFramePr>
        <p:xfrm>
          <a:off x="838200" y="2262311"/>
          <a:ext cx="10515600" cy="3652520"/>
        </p:xfrm>
        <a:graphic>
          <a:graphicData uri="http://schemas.openxmlformats.org/drawingml/2006/table">
            <a:tbl>
              <a:tblPr firstRow="1" firstCol="1" bandRow="1">
                <a:tableStyleId>{5C22544A-7EE6-4342-B048-85BDC9FD1C3A}</a:tableStyleId>
              </a:tblPr>
              <a:tblGrid>
                <a:gridCol w="3733800">
                  <a:extLst>
                    <a:ext uri="{9D8B030D-6E8A-4147-A177-3AD203B41FA5}">
                      <a16:colId xmlns:a16="http://schemas.microsoft.com/office/drawing/2014/main" xmlns="" val="4029791333"/>
                    </a:ext>
                  </a:extLst>
                </a:gridCol>
                <a:gridCol w="3276600">
                  <a:extLst>
                    <a:ext uri="{9D8B030D-6E8A-4147-A177-3AD203B41FA5}">
                      <a16:colId xmlns:a16="http://schemas.microsoft.com/office/drawing/2014/main" xmlns="" val="3793667542"/>
                    </a:ext>
                  </a:extLst>
                </a:gridCol>
                <a:gridCol w="3505200">
                  <a:extLst>
                    <a:ext uri="{9D8B030D-6E8A-4147-A177-3AD203B41FA5}">
                      <a16:colId xmlns:a16="http://schemas.microsoft.com/office/drawing/2014/main" xmlns="" val="2435619355"/>
                    </a:ext>
                  </a:extLst>
                </a:gridCol>
              </a:tblGrid>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922624666"/>
                  </a:ext>
                </a:extLst>
              </a:tr>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فيزياء طاقوية</a:t>
                      </a:r>
                      <a:r>
                        <a:rPr lang="ar-DZ" sz="2800" b="1" kern="100" dirty="0">
                          <a:effectLst/>
                          <a:latin typeface="Tahoma" panose="020B0604030504040204" pitchFamily="34" charset="0"/>
                          <a:ea typeface="Tahoma" panose="020B0604030504040204" pitchFamily="34" charset="0"/>
                          <a:cs typeface="Tahoma" panose="020B0604030504040204" pitchFamily="34" charset="0"/>
                        </a:rPr>
                        <a:t> وطاقات متجددة</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فيزياء </a:t>
                      </a:r>
                      <a:r>
                        <a:rPr lang="ar-SA" sz="2800" b="1" kern="100" dirty="0" err="1">
                          <a:effectLst/>
                          <a:latin typeface="Tahoma" panose="020B0604030504040204" pitchFamily="34" charset="0"/>
                          <a:ea typeface="Tahoma" panose="020B0604030504040204" pitchFamily="34" charset="0"/>
                          <a:cs typeface="Tahoma" panose="020B0604030504040204" pitchFamily="34" charset="0"/>
                        </a:rPr>
                        <a:t>طاقوية</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3">
                  <a:txBody>
                    <a:bodyPr/>
                    <a:lstStyle/>
                    <a:p>
                      <a:pPr algn="ctr" rtl="1">
                        <a:lnSpc>
                          <a:spcPct val="107000"/>
                        </a:lnSpc>
                        <a:spcAft>
                          <a:spcPts val="800"/>
                        </a:spcAft>
                      </a:pPr>
                      <a:endParaRPr lang="ar-DZ"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فيزياء</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785454039"/>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 </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2800" b="1"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3634561332"/>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فيزياء المواد</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2800" b="1"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881485632"/>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 </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607592475"/>
                  </a:ext>
                </a:extLst>
              </a:tr>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كيمياء المحيط</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الكيمياء الفيزيائية</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كيمياء</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3567922336"/>
                  </a:ext>
                </a:extLst>
              </a:tr>
            </a:tbl>
          </a:graphicData>
        </a:graphic>
      </p:graphicFrame>
      <p:sp>
        <p:nvSpPr>
          <p:cNvPr id="6" name="Espace réservé du pied de page 5">
            <a:extLst>
              <a:ext uri="{FF2B5EF4-FFF2-40B4-BE49-F238E27FC236}">
                <a16:creationId xmlns:a16="http://schemas.microsoft.com/office/drawing/2014/main" xmlns="" id="{6AF9FCB2-F28E-FC9C-3A2B-C307BD04F0F9}"/>
              </a:ext>
            </a:extLst>
          </p:cNvPr>
          <p:cNvSpPr>
            <a:spLocks noGrp="1"/>
          </p:cNvSpPr>
          <p:nvPr>
            <p:ph type="ftr" sz="quarter" idx="11"/>
          </p:nvPr>
        </p:nvSpPr>
        <p:spPr>
          <a:xfrm>
            <a:off x="838199" y="6356350"/>
            <a:ext cx="10515599"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210D4C4D-3A00-9A66-C135-8E45969631FC}"/>
              </a:ext>
            </a:extLst>
          </p:cNvPr>
          <p:cNvSpPr>
            <a:spLocks noGrp="1"/>
          </p:cNvSpPr>
          <p:nvPr>
            <p:ph type="sldNum" sz="quarter" idx="12"/>
          </p:nvPr>
        </p:nvSpPr>
        <p:spPr/>
        <p:txBody>
          <a:bodyPr/>
          <a:lstStyle/>
          <a:p>
            <a:fld id="{DCD455ED-B2AE-4D1C-8EDE-5C13CD1B5D94}" type="slidenum">
              <a:rPr lang="fr-FR" smtClean="0"/>
              <a:pPr/>
              <a:t>45</a:t>
            </a:fld>
            <a:endParaRPr lang="fr-FR"/>
          </a:p>
        </p:txBody>
      </p:sp>
      <p:pic>
        <p:nvPicPr>
          <p:cNvPr id="3" name="Image 2">
            <a:extLst>
              <a:ext uri="{FF2B5EF4-FFF2-40B4-BE49-F238E27FC236}">
                <a16:creationId xmlns:a16="http://schemas.microsoft.com/office/drawing/2014/main" xmlns="" id="{A8C0CCEE-4752-27CB-EB89-EAE5CB493977}"/>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156194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1F61E6-9628-79C3-A795-EDAEFB92736E}"/>
              </a:ext>
            </a:extLst>
          </p:cNvPr>
          <p:cNvSpPr>
            <a:spLocks noGrp="1"/>
          </p:cNvSpPr>
          <p:nvPr>
            <p:ph type="title"/>
          </p:nvPr>
        </p:nvSpPr>
        <p:spPr>
          <a:xfrm>
            <a:off x="970723" y="624110"/>
            <a:ext cx="10518912"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رياضيات وإعلام آلي</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3A3EF953-C95A-F377-B572-41DE7946B114}"/>
              </a:ext>
            </a:extLst>
          </p:cNvPr>
          <p:cNvGraphicFramePr>
            <a:graphicFrameLocks noGrp="1"/>
          </p:cNvGraphicFramePr>
          <p:nvPr>
            <p:ph idx="1"/>
          </p:nvPr>
        </p:nvGraphicFramePr>
        <p:xfrm>
          <a:off x="970722" y="2457659"/>
          <a:ext cx="10515600" cy="2739390"/>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xmlns="" val="3838618457"/>
                    </a:ext>
                  </a:extLst>
                </a:gridCol>
                <a:gridCol w="3505200">
                  <a:extLst>
                    <a:ext uri="{9D8B030D-6E8A-4147-A177-3AD203B41FA5}">
                      <a16:colId xmlns:a16="http://schemas.microsoft.com/office/drawing/2014/main" xmlns="" val="155069121"/>
                    </a:ext>
                  </a:extLst>
                </a:gridCol>
                <a:gridCol w="3505200">
                  <a:extLst>
                    <a:ext uri="{9D8B030D-6E8A-4147-A177-3AD203B41FA5}">
                      <a16:colId xmlns:a16="http://schemas.microsoft.com/office/drawing/2014/main" xmlns="" val="1338267093"/>
                    </a:ext>
                  </a:extLst>
                </a:gridCol>
              </a:tblGrid>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738366546"/>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أنظمة ذكية</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أنظمة الإعلام الآلي</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إعلام آلي</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506593623"/>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endParaRPr lang="fr-FR" sz="2800" b="1" kern="10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858229226"/>
                  </a:ext>
                </a:extLst>
              </a:tr>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تحليل دالي وتطبيقات</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رياضيات</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رياضيات</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626074823"/>
                  </a:ext>
                </a:extLst>
              </a:tr>
            </a:tbl>
          </a:graphicData>
        </a:graphic>
      </p:graphicFrame>
      <p:sp>
        <p:nvSpPr>
          <p:cNvPr id="6" name="Espace réservé du pied de page 5">
            <a:extLst>
              <a:ext uri="{FF2B5EF4-FFF2-40B4-BE49-F238E27FC236}">
                <a16:creationId xmlns:a16="http://schemas.microsoft.com/office/drawing/2014/main" xmlns="" id="{64F7C0B1-CB84-E9B5-0B55-BB47CC3E1AD7}"/>
              </a:ext>
            </a:extLst>
          </p:cNvPr>
          <p:cNvSpPr>
            <a:spLocks noGrp="1"/>
          </p:cNvSpPr>
          <p:nvPr>
            <p:ph type="ftr" sz="quarter" idx="11"/>
          </p:nvPr>
        </p:nvSpPr>
        <p:spPr>
          <a:xfrm>
            <a:off x="970722" y="6356350"/>
            <a:ext cx="10515600"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F42450DA-15A8-5E18-7A6D-9846E76EAC92}"/>
              </a:ext>
            </a:extLst>
          </p:cNvPr>
          <p:cNvSpPr>
            <a:spLocks noGrp="1"/>
          </p:cNvSpPr>
          <p:nvPr>
            <p:ph type="sldNum" sz="quarter" idx="12"/>
          </p:nvPr>
        </p:nvSpPr>
        <p:spPr/>
        <p:txBody>
          <a:bodyPr/>
          <a:lstStyle/>
          <a:p>
            <a:fld id="{DCD455ED-B2AE-4D1C-8EDE-5C13CD1B5D94}" type="slidenum">
              <a:rPr lang="fr-FR" smtClean="0"/>
              <a:pPr/>
              <a:t>46</a:t>
            </a:fld>
            <a:endParaRPr lang="fr-FR"/>
          </a:p>
        </p:txBody>
      </p:sp>
      <p:pic>
        <p:nvPicPr>
          <p:cNvPr id="3" name="Image 2">
            <a:extLst>
              <a:ext uri="{FF2B5EF4-FFF2-40B4-BE49-F238E27FC236}">
                <a16:creationId xmlns:a16="http://schemas.microsoft.com/office/drawing/2014/main" xmlns="" id="{2BCF45AC-4CFF-F99E-0858-F5D65D9F5D37}"/>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651435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C2E9168-B5B2-4B7A-F606-211280916E07}"/>
              </a:ext>
            </a:extLst>
          </p:cNvPr>
          <p:cNvSpPr>
            <a:spLocks noGrp="1"/>
          </p:cNvSpPr>
          <p:nvPr>
            <p:ph type="title"/>
          </p:nvPr>
        </p:nvSpPr>
        <p:spPr>
          <a:xfrm>
            <a:off x="838199" y="624110"/>
            <a:ext cx="10515599" cy="1280890"/>
          </a:xfrm>
        </p:spPr>
        <p:txBody>
          <a:bodyPr>
            <a:normAutofit fontScale="90000"/>
          </a:bodyPr>
          <a:lstStyle/>
          <a:p>
            <a:pPr algn="ctr"/>
            <a:r>
              <a:rPr lang="ar-DZ" b="1" dirty="0">
                <a:latin typeface="Tahoma" panose="020B0604030504040204" pitchFamily="34" charset="0"/>
                <a:ea typeface="Tahoma" panose="020B0604030504040204" pitchFamily="34" charset="0"/>
                <a:cs typeface="Tahoma" panose="020B0604030504040204" pitchFamily="34" charset="0"/>
              </a:rPr>
              <a:t>التخصصات المفتوحة بجامعة أدرار:</a:t>
            </a:r>
            <a:br>
              <a:rPr lang="ar-DZ" b="1" dirty="0">
                <a:latin typeface="Tahoma" panose="020B0604030504040204" pitchFamily="34" charset="0"/>
                <a:ea typeface="Tahoma" panose="020B0604030504040204" pitchFamily="34" charset="0"/>
                <a:cs typeface="Tahoma" panose="020B0604030504040204" pitchFamily="34" charset="0"/>
              </a:rPr>
            </a:br>
            <a:r>
              <a:rPr lang="ar-SA" sz="4400" b="1" dirty="0">
                <a:effectLst/>
                <a:latin typeface="Tahoma" panose="020B0604030504040204" pitchFamily="34" charset="0"/>
                <a:ea typeface="Tahoma" panose="020B0604030504040204" pitchFamily="34" charset="0"/>
                <a:cs typeface="Tahoma" panose="020B0604030504040204" pitchFamily="34" charset="0"/>
              </a:rPr>
              <a:t>ميدان علوم الطبيعة والحياة</a:t>
            </a:r>
            <a:endParaRPr lang="fr-F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Espace réservé du contenu 3">
            <a:extLst>
              <a:ext uri="{FF2B5EF4-FFF2-40B4-BE49-F238E27FC236}">
                <a16:creationId xmlns:a16="http://schemas.microsoft.com/office/drawing/2014/main" xmlns="" id="{A0E209DA-D5D2-F765-3BC6-FF248A0B4443}"/>
              </a:ext>
            </a:extLst>
          </p:cNvPr>
          <p:cNvGraphicFramePr>
            <a:graphicFrameLocks noGrp="1"/>
          </p:cNvGraphicFramePr>
          <p:nvPr>
            <p:ph idx="1"/>
          </p:nvPr>
        </p:nvGraphicFramePr>
        <p:xfrm>
          <a:off x="783772" y="1859563"/>
          <a:ext cx="10515600" cy="3652520"/>
        </p:xfrm>
        <a:graphic>
          <a:graphicData uri="http://schemas.openxmlformats.org/drawingml/2006/table">
            <a:tbl>
              <a:tblPr firstRow="1" firstCol="1" bandRow="1">
                <a:tableStyleId>{5C22544A-7EE6-4342-B048-85BDC9FD1C3A}</a:tableStyleId>
              </a:tblPr>
              <a:tblGrid>
                <a:gridCol w="3411592">
                  <a:extLst>
                    <a:ext uri="{9D8B030D-6E8A-4147-A177-3AD203B41FA5}">
                      <a16:colId xmlns:a16="http://schemas.microsoft.com/office/drawing/2014/main" xmlns="" val="946733798"/>
                    </a:ext>
                  </a:extLst>
                </a:gridCol>
                <a:gridCol w="3552004">
                  <a:extLst>
                    <a:ext uri="{9D8B030D-6E8A-4147-A177-3AD203B41FA5}">
                      <a16:colId xmlns:a16="http://schemas.microsoft.com/office/drawing/2014/main" xmlns="" val="3261002061"/>
                    </a:ext>
                  </a:extLst>
                </a:gridCol>
                <a:gridCol w="3552004">
                  <a:extLst>
                    <a:ext uri="{9D8B030D-6E8A-4147-A177-3AD203B41FA5}">
                      <a16:colId xmlns:a16="http://schemas.microsoft.com/office/drawing/2014/main" xmlns="" val="3142950619"/>
                    </a:ext>
                  </a:extLst>
                </a:gridCol>
              </a:tblGrid>
              <a:tr h="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الثاني: الماستر</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مرحلة الطور الأول: الليسانس</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DZ"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rPr>
                        <a:t>الشعبة</a:t>
                      </a:r>
                      <a:endParaRPr lang="fr-FR" sz="2800" b="1" kern="1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449154802"/>
                  </a:ext>
                </a:extLst>
              </a:tr>
              <a:tr h="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بيوكيمياء تطبيقية</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بيو كيمياء</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rowSpan="3">
                  <a:txBody>
                    <a:bodyPr/>
                    <a:lstStyle/>
                    <a:p>
                      <a:pPr algn="ctr" rtl="1">
                        <a:lnSpc>
                          <a:spcPct val="107000"/>
                        </a:lnSpc>
                        <a:spcAft>
                          <a:spcPts val="800"/>
                        </a:spcAft>
                      </a:pPr>
                      <a:endParaRPr lang="ar-DZ"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علوم بيولوجية</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626736896"/>
                  </a:ext>
                </a:extLst>
              </a:tr>
              <a:tr h="5080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 </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2800" b="1"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2317783077"/>
                  </a:ext>
                </a:extLst>
              </a:tr>
              <a:tr h="5080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ميكروبيولوجي</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vMerge="1">
                  <a:txBody>
                    <a:bodyPr/>
                    <a:lstStyle/>
                    <a:p>
                      <a:pPr algn="ctr" rtl="1">
                        <a:lnSpc>
                          <a:spcPct val="107000"/>
                        </a:lnSpc>
                        <a:spcAft>
                          <a:spcPts val="800"/>
                        </a:spcAft>
                      </a:pPr>
                      <a:endParaRPr lang="fr-FR" sz="2800" b="1" kern="1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251429131"/>
                  </a:ext>
                </a:extLst>
              </a:tr>
              <a:tr h="50800">
                <a:tc>
                  <a:txBody>
                    <a:bodyPr/>
                    <a:lstStyle/>
                    <a:p>
                      <a:pPr algn="ctr" rtl="1">
                        <a:lnSpc>
                          <a:spcPct val="107000"/>
                        </a:lnSpc>
                        <a:spcAft>
                          <a:spcPts val="800"/>
                        </a:spcAft>
                      </a:pPr>
                      <a:r>
                        <a:rPr lang="ar-SA" sz="2800" b="1" kern="100">
                          <a:effectLst/>
                          <a:latin typeface="Tahoma" panose="020B0604030504040204" pitchFamily="34" charset="0"/>
                          <a:ea typeface="Tahoma" panose="020B0604030504040204" pitchFamily="34" charset="0"/>
                          <a:cs typeface="Tahoma" panose="020B0604030504040204" pitchFamily="34" charset="0"/>
                        </a:rPr>
                        <a:t> </a:t>
                      </a:r>
                      <a:endParaRPr lang="fr-FR" sz="1400" b="1"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 </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1243019338"/>
                  </a:ext>
                </a:extLst>
              </a:tr>
              <a:tr h="50800">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أنظمة الإنتاج البيئي الفلاحي</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effectLst/>
                          <a:latin typeface="Tahoma" panose="020B0604030504040204" pitchFamily="34" charset="0"/>
                          <a:ea typeface="Tahoma" panose="020B0604030504040204" pitchFamily="34" charset="0"/>
                          <a:cs typeface="Tahoma" panose="020B0604030504040204" pitchFamily="34" charset="0"/>
                        </a:rPr>
                        <a:t>إنتاج نباتي</a:t>
                      </a:r>
                      <a:endParaRPr lang="fr-FR" sz="1400" b="1"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rtl="1">
                        <a:lnSpc>
                          <a:spcPct val="107000"/>
                        </a:lnSpc>
                        <a:spcAft>
                          <a:spcPts val="800"/>
                        </a:spcAft>
                      </a:pPr>
                      <a:r>
                        <a:rPr lang="ar-SA"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rPr>
                        <a:t>علوم فلاحية</a:t>
                      </a:r>
                      <a:endParaRPr lang="fr-FR" sz="2800" b="1" kern="1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xmlns="" val="2196037760"/>
                  </a:ext>
                </a:extLst>
              </a:tr>
            </a:tbl>
          </a:graphicData>
        </a:graphic>
      </p:graphicFrame>
      <p:sp>
        <p:nvSpPr>
          <p:cNvPr id="6" name="Espace réservé du pied de page 5">
            <a:extLst>
              <a:ext uri="{FF2B5EF4-FFF2-40B4-BE49-F238E27FC236}">
                <a16:creationId xmlns:a16="http://schemas.microsoft.com/office/drawing/2014/main" xmlns="" id="{D8E4DF14-86D2-A5A0-5EE9-4E2DA260DC88}"/>
              </a:ext>
            </a:extLst>
          </p:cNvPr>
          <p:cNvSpPr>
            <a:spLocks noGrp="1"/>
          </p:cNvSpPr>
          <p:nvPr>
            <p:ph type="ftr" sz="quarter" idx="11"/>
          </p:nvPr>
        </p:nvSpPr>
        <p:spPr>
          <a:xfrm>
            <a:off x="838199" y="6356350"/>
            <a:ext cx="10515599" cy="365125"/>
          </a:xfrm>
        </p:spPr>
        <p:txBody>
          <a:bodyPr/>
          <a:lstStyle/>
          <a:p>
            <a:pPr algn="ctr"/>
            <a:r>
              <a:rPr lang="ar-DZ" sz="1400"/>
              <a:t>خلية اتصال ثانوية –جامعة                    جامعة أدرار                              </a:t>
            </a:r>
            <a:endParaRPr lang="fr-FR" sz="1400" dirty="0"/>
          </a:p>
        </p:txBody>
      </p:sp>
      <p:sp>
        <p:nvSpPr>
          <p:cNvPr id="9" name="Espace réservé du numéro de diapositive 8">
            <a:extLst>
              <a:ext uri="{FF2B5EF4-FFF2-40B4-BE49-F238E27FC236}">
                <a16:creationId xmlns:a16="http://schemas.microsoft.com/office/drawing/2014/main" xmlns="" id="{7CD71E39-820E-3728-80EC-FA80070C3D1E}"/>
              </a:ext>
            </a:extLst>
          </p:cNvPr>
          <p:cNvSpPr>
            <a:spLocks noGrp="1"/>
          </p:cNvSpPr>
          <p:nvPr>
            <p:ph type="sldNum" sz="quarter" idx="12"/>
          </p:nvPr>
        </p:nvSpPr>
        <p:spPr/>
        <p:txBody>
          <a:bodyPr/>
          <a:lstStyle/>
          <a:p>
            <a:fld id="{DCD455ED-B2AE-4D1C-8EDE-5C13CD1B5D94}" type="slidenum">
              <a:rPr lang="fr-FR" smtClean="0"/>
              <a:pPr/>
              <a:t>47</a:t>
            </a:fld>
            <a:endParaRPr lang="fr-FR"/>
          </a:p>
        </p:txBody>
      </p:sp>
      <p:pic>
        <p:nvPicPr>
          <p:cNvPr id="3" name="Image 2">
            <a:extLst>
              <a:ext uri="{FF2B5EF4-FFF2-40B4-BE49-F238E27FC236}">
                <a16:creationId xmlns:a16="http://schemas.microsoft.com/office/drawing/2014/main" xmlns="" id="{44575EC3-A8AD-D085-21F6-9A01B4E33095}"/>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3474705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983FCF-58FE-0462-C611-318B1DAA919D}"/>
              </a:ext>
            </a:extLst>
          </p:cNvPr>
          <p:cNvSpPr>
            <a:spLocks noGrp="1"/>
          </p:cNvSpPr>
          <p:nvPr>
            <p:ph type="title"/>
          </p:nvPr>
        </p:nvSpPr>
        <p:spPr>
          <a:xfrm>
            <a:off x="1587062" y="624110"/>
            <a:ext cx="9254941" cy="1057545"/>
          </a:xfrm>
        </p:spPr>
        <p:txBody>
          <a:bodyPr>
            <a:noAutofit/>
          </a:bodyPr>
          <a:lstStyle/>
          <a:p>
            <a:pPr algn="ctr"/>
            <a:r>
              <a:rPr lang="ar-DZ" sz="2800" b="1" dirty="0" smtClean="0">
                <a:highlight>
                  <a:srgbClr val="FF00FF"/>
                </a:highlight>
              </a:rPr>
              <a:t>عروض تكوين جديدة مقدمة للفتح في جامعة أدرار وتم الموافقة عليها باسم </a:t>
            </a:r>
            <a:r>
              <a:rPr lang="ar-DZ" sz="2800" b="1" dirty="0" smtClean="0">
                <a:highlight>
                  <a:srgbClr val="FF00FF"/>
                </a:highlight>
              </a:rPr>
              <a:t>الموسم الجامعي </a:t>
            </a:r>
            <a:r>
              <a:rPr lang="ar-DZ" sz="3200" b="1" dirty="0">
                <a:highlight>
                  <a:srgbClr val="FF00FF"/>
                </a:highlight>
              </a:rPr>
              <a:t>2024/2023</a:t>
            </a:r>
            <a:endParaRPr lang="fr-FR" sz="3200" b="1" dirty="0">
              <a:highlight>
                <a:srgbClr val="FF00FF"/>
              </a:highlight>
            </a:endParaRPr>
          </a:p>
        </p:txBody>
      </p:sp>
      <p:sp>
        <p:nvSpPr>
          <p:cNvPr id="3" name="Espace réservé du contenu 2">
            <a:extLst>
              <a:ext uri="{FF2B5EF4-FFF2-40B4-BE49-F238E27FC236}">
                <a16:creationId xmlns:a16="http://schemas.microsoft.com/office/drawing/2014/main" xmlns="" id="{DDDD3034-6882-E6E6-B13F-7EA3D548262F}"/>
              </a:ext>
            </a:extLst>
          </p:cNvPr>
          <p:cNvSpPr>
            <a:spLocks noGrp="1"/>
          </p:cNvSpPr>
          <p:nvPr>
            <p:ph idx="1"/>
          </p:nvPr>
        </p:nvSpPr>
        <p:spPr>
          <a:xfrm>
            <a:off x="489770" y="1841938"/>
            <a:ext cx="11315631" cy="3478715"/>
          </a:xfrm>
        </p:spPr>
        <p:txBody>
          <a:bodyPr>
            <a:noAutofit/>
          </a:bodyPr>
          <a:lstStyle/>
          <a:p>
            <a:pPr marL="0" indent="0" algn="just" rtl="1">
              <a:spcBef>
                <a:spcPts val="0"/>
              </a:spcBef>
            </a:pPr>
            <a:r>
              <a:rPr lang="ar-DZ" sz="1600" b="1" dirty="0"/>
              <a:t>1/ فتح ملحقة الطب بجامعة أدرار تابعة لجامعة تلمسان،</a:t>
            </a:r>
          </a:p>
          <a:p>
            <a:pPr marL="0" indent="0" algn="just" rtl="1">
              <a:spcBef>
                <a:spcPts val="0"/>
              </a:spcBef>
            </a:pPr>
            <a:r>
              <a:rPr lang="ar-DZ" sz="1600" b="1" dirty="0"/>
              <a:t>2/ فتح عرض تكوين ليسانس الري بكلية العلوم والتكنولوجيا،</a:t>
            </a:r>
          </a:p>
          <a:p>
            <a:pPr marL="0" indent="0" algn="just" rtl="1">
              <a:spcBef>
                <a:spcPts val="0"/>
              </a:spcBef>
            </a:pPr>
            <a:r>
              <a:rPr lang="ar-DZ" sz="1600" b="1" dirty="0"/>
              <a:t>3/ فتح عرض تكوين ليسانس تسويق بكلية العلوم الاقتصادية، التجارية وعلوم التسيير،</a:t>
            </a:r>
          </a:p>
          <a:p>
            <a:pPr marL="0" indent="0" algn="just" rtl="1">
              <a:spcBef>
                <a:spcPts val="0"/>
              </a:spcBef>
            </a:pPr>
            <a:r>
              <a:rPr lang="ar-DZ" sz="1600" b="1" dirty="0"/>
              <a:t>4/ فتح عرض تكوين ليسانس عن بعد اقتصاد وتسيير المؤسسات، بكلية العلوم الاقتصادية، التجارية وعلوم التسيير،</a:t>
            </a:r>
          </a:p>
          <a:p>
            <a:pPr marL="0" indent="0" algn="just" rtl="1">
              <a:spcBef>
                <a:spcPts val="0"/>
              </a:spcBef>
            </a:pPr>
            <a:r>
              <a:rPr lang="ar-DZ" sz="1600" b="1" dirty="0"/>
              <a:t>5/ فتح عرض تكوين ليسانس عن بعد ريادة الأعمال، بكلية العلوم الاقتصادية، التجارية وعلوم التسيير،</a:t>
            </a:r>
          </a:p>
          <a:p>
            <a:pPr marL="0" indent="0" algn="just" rtl="1">
              <a:spcBef>
                <a:spcPts val="0"/>
              </a:spcBef>
            </a:pPr>
            <a:r>
              <a:rPr lang="ar-DZ" sz="1600" b="1" dirty="0"/>
              <a:t>6/ فتح عرض تكوين ليسانس عن بعد مالية وتجارة دولية، بكلية العلوم الاقتصادية، التجارية وعلوم التسيير،</a:t>
            </a:r>
          </a:p>
          <a:p>
            <a:pPr marL="0" indent="0" algn="just" rtl="1">
              <a:spcBef>
                <a:spcPts val="0"/>
              </a:spcBef>
            </a:pPr>
            <a:r>
              <a:rPr lang="ar-DZ" sz="1600" b="1" dirty="0"/>
              <a:t>7/ فتح عرض تكوين ماستر عن بعد تسويق الخدمات، بكلية العلوم الاقتصادية، التجارية وعلوم التسيير،</a:t>
            </a:r>
          </a:p>
          <a:p>
            <a:pPr marL="0" indent="0" algn="just" rtl="1">
              <a:spcBef>
                <a:spcPts val="0"/>
              </a:spcBef>
            </a:pPr>
            <a:r>
              <a:rPr lang="ar-DZ" sz="1600" b="1" dirty="0"/>
              <a:t>8/ فتح عرض تكوين ماستر عن بعد محاسبة وجباية، بكلية العلوم الاقتصادية، التجارية وعلوم التسيير،</a:t>
            </a:r>
          </a:p>
          <a:p>
            <a:pPr marL="0" indent="0" algn="just" rtl="1">
              <a:spcBef>
                <a:spcPts val="0"/>
              </a:spcBef>
            </a:pPr>
            <a:r>
              <a:rPr lang="ar-DZ" sz="1600" b="1" dirty="0"/>
              <a:t>9/ فتح عرض تكوين ماستر علم النفس العيادي بكلية العلوم الإنسانية والاجتماعية   </a:t>
            </a:r>
          </a:p>
          <a:p>
            <a:pPr marL="0" indent="0" algn="just" rtl="1">
              <a:spcBef>
                <a:spcPts val="0"/>
              </a:spcBef>
            </a:pPr>
            <a:r>
              <a:rPr lang="ar-DZ" sz="1600" b="1" dirty="0"/>
              <a:t>10/ فتح عرض تكوين ماستر مهني قانون جنائي بكلية الحقوق والعلوم السياسية،</a:t>
            </a:r>
          </a:p>
          <a:p>
            <a:pPr marL="0" indent="0" algn="just" rtl="1">
              <a:spcBef>
                <a:spcPts val="0"/>
              </a:spcBef>
            </a:pPr>
            <a:r>
              <a:rPr lang="ar-DZ" sz="1600" b="1" dirty="0"/>
              <a:t>11/ فتح عرض تكوين ليسانس عن بعد علاقات دولية بكلية الحقوق والعلوم السياسية،</a:t>
            </a:r>
          </a:p>
          <a:p>
            <a:pPr marL="0" indent="0" algn="just" rtl="1">
              <a:spcBef>
                <a:spcPts val="0"/>
              </a:spcBef>
            </a:pPr>
            <a:r>
              <a:rPr lang="ar-DZ" sz="1600" b="1" dirty="0"/>
              <a:t>12/ فتح عرض تكوين ماستر ميكروبيولوجي بكلية علوم الطبيعة والحياة،</a:t>
            </a:r>
          </a:p>
        </p:txBody>
      </p:sp>
      <p:sp>
        <p:nvSpPr>
          <p:cNvPr id="4" name="Espace réservé du pied de page 3">
            <a:extLst>
              <a:ext uri="{FF2B5EF4-FFF2-40B4-BE49-F238E27FC236}">
                <a16:creationId xmlns:a16="http://schemas.microsoft.com/office/drawing/2014/main" xmlns="" id="{B99D3638-D0E7-0B5E-FF1E-093058B300D6}"/>
              </a:ext>
            </a:extLst>
          </p:cNvPr>
          <p:cNvSpPr>
            <a:spLocks noGrp="1"/>
          </p:cNvSpPr>
          <p:nvPr>
            <p:ph type="ftr" sz="quarter" idx="11"/>
          </p:nvPr>
        </p:nvSpPr>
        <p:spPr>
          <a:xfrm>
            <a:off x="2589212" y="6135808"/>
            <a:ext cx="9072701" cy="365125"/>
          </a:xfrm>
        </p:spPr>
        <p:txBody>
          <a:bodyPr/>
          <a:lstStyle/>
          <a:p>
            <a:pPr algn="ctr"/>
            <a:r>
              <a:rPr lang="ar-DZ" sz="1200"/>
              <a:t>خلية اتصال ثانوية –جامعة                    جامعة أدرار                              </a:t>
            </a:r>
            <a:endParaRPr lang="fr-FR" sz="1200" dirty="0"/>
          </a:p>
        </p:txBody>
      </p:sp>
      <p:sp>
        <p:nvSpPr>
          <p:cNvPr id="5" name="Espace réservé du numéro de diapositive 4">
            <a:extLst>
              <a:ext uri="{FF2B5EF4-FFF2-40B4-BE49-F238E27FC236}">
                <a16:creationId xmlns:a16="http://schemas.microsoft.com/office/drawing/2014/main" xmlns="" id="{B0E4085E-C324-2759-2976-2AB711CA79AC}"/>
              </a:ext>
            </a:extLst>
          </p:cNvPr>
          <p:cNvSpPr>
            <a:spLocks noGrp="1"/>
          </p:cNvSpPr>
          <p:nvPr>
            <p:ph type="sldNum" sz="quarter" idx="12"/>
          </p:nvPr>
        </p:nvSpPr>
        <p:spPr/>
        <p:txBody>
          <a:bodyPr/>
          <a:lstStyle/>
          <a:p>
            <a:fld id="{DCD455ED-B2AE-4D1C-8EDE-5C13CD1B5D94}" type="slidenum">
              <a:rPr lang="fr-FR" smtClean="0"/>
              <a:pPr/>
              <a:t>48</a:t>
            </a:fld>
            <a:endParaRPr lang="fr-FR"/>
          </a:p>
        </p:txBody>
      </p:sp>
      <p:pic>
        <p:nvPicPr>
          <p:cNvPr id="6" name="Image 5">
            <a:extLst>
              <a:ext uri="{FF2B5EF4-FFF2-40B4-BE49-F238E27FC236}">
                <a16:creationId xmlns:a16="http://schemas.microsoft.com/office/drawing/2014/main" xmlns="" id="{DDFCC030-3D9E-21D5-5D2C-4D42795DB77A}"/>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668533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38282" y="285728"/>
            <a:ext cx="8643998" cy="5500726"/>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rtl="1"/>
            <a:r>
              <a:rPr lang="ar-DZ" sz="2200" b="1" dirty="0"/>
              <a:t>الجمهورية الجزائرية الديمقراطية الشعبية</a:t>
            </a:r>
            <a:r>
              <a:rPr lang="fr-FR" sz="2200" dirty="0"/>
              <a:t/>
            </a:r>
            <a:br>
              <a:rPr lang="fr-FR" sz="2200" dirty="0"/>
            </a:br>
            <a:r>
              <a:rPr lang="ar-DZ" sz="2200" b="1" dirty="0"/>
              <a:t>وزارة التعليم العالي والبحث العلمي</a:t>
            </a:r>
            <a:r>
              <a:rPr lang="fr-FR" sz="2200" dirty="0"/>
              <a:t/>
            </a:r>
            <a:br>
              <a:rPr lang="fr-FR" sz="2200" dirty="0"/>
            </a:br>
            <a:r>
              <a:rPr lang="ar-DZ" sz="2200" b="1" dirty="0"/>
              <a:t>الديوان الوطني للخدمات الجامعية</a:t>
            </a:r>
            <a:r>
              <a:rPr lang="fr-FR" sz="2200" dirty="0"/>
              <a:t/>
            </a:r>
            <a:br>
              <a:rPr lang="fr-FR" sz="2200" dirty="0"/>
            </a:br>
            <a:r>
              <a:rPr lang="ar-DZ" sz="2200" b="1" dirty="0"/>
              <a:t>مديرية الخدمات الجامعية أدرار </a:t>
            </a:r>
            <a:r>
              <a:rPr lang="fr-FR" sz="4000" b="1" dirty="0"/>
              <a:t/>
            </a:r>
            <a:br>
              <a:rPr lang="fr-FR" sz="4000" b="1" dirty="0"/>
            </a:br>
            <a:r>
              <a:rPr lang="fr-FR" sz="4000" dirty="0"/>
              <a:t/>
            </a:r>
            <a:br>
              <a:rPr lang="fr-FR" sz="4000" dirty="0"/>
            </a:br>
            <a:r>
              <a:rPr lang="fr-FR" sz="4000" dirty="0"/>
              <a:t/>
            </a:r>
            <a:br>
              <a:rPr lang="fr-FR" sz="4000" dirty="0"/>
            </a:br>
            <a:r>
              <a:rPr lang="fr-FR" sz="4000" dirty="0"/>
              <a:t/>
            </a:r>
            <a:br>
              <a:rPr lang="fr-FR" sz="4000" dirty="0"/>
            </a:br>
            <a:r>
              <a:rPr lang="ar-DZ" sz="3200" dirty="0"/>
              <a:t>تعد مديرية الخدمات الجامعية مؤسسة عمومية ذات طابع إداري موضوعة تحت الوصاية المباشرة للديوان الوطني للخدمات الجامعية ووزارة التعليم العالي والبحث العلمي, وتتكفل بالخدمات التالية:</a:t>
            </a:r>
            <a:r>
              <a:rPr lang="fr-FR" dirty="0"/>
              <a:t/>
            </a:r>
            <a:br>
              <a:rPr lang="fr-FR" dirty="0"/>
            </a:br>
            <a:endParaRPr lang="fr-FR" dirty="0"/>
          </a:p>
        </p:txBody>
      </p:sp>
      <p:pic>
        <p:nvPicPr>
          <p:cNvPr id="4" name="Image 3" descr="dou.png"/>
          <p:cNvPicPr>
            <a:picLocks noChangeAspect="1"/>
          </p:cNvPicPr>
          <p:nvPr/>
        </p:nvPicPr>
        <p:blipFill>
          <a:blip r:embed="rId2" cstate="print"/>
          <a:stretch>
            <a:fillRect/>
          </a:stretch>
        </p:blipFill>
        <p:spPr>
          <a:xfrm>
            <a:off x="4918938" y="1586549"/>
            <a:ext cx="2071678" cy="2071678"/>
          </a:xfrm>
          <a:prstGeom prst="rect">
            <a:avLst/>
          </a:prstGeom>
        </p:spPr>
      </p:pic>
      <p:sp>
        <p:nvSpPr>
          <p:cNvPr id="3" name="Espace réservé du pied de page 2">
            <a:extLst>
              <a:ext uri="{FF2B5EF4-FFF2-40B4-BE49-F238E27FC236}">
                <a16:creationId xmlns:a16="http://schemas.microsoft.com/office/drawing/2014/main" xmlns="" id="{9CE62683-79D4-3C01-19AD-5E5191D3441B}"/>
              </a:ext>
            </a:extLst>
          </p:cNvPr>
          <p:cNvSpPr>
            <a:spLocks noGrp="1"/>
          </p:cNvSpPr>
          <p:nvPr>
            <p:ph type="ftr" sz="quarter" idx="11"/>
          </p:nvPr>
        </p:nvSpPr>
        <p:spPr>
          <a:xfrm>
            <a:off x="1738282" y="5914637"/>
            <a:ext cx="8432990" cy="365125"/>
          </a:xfrm>
        </p:spPr>
        <p:txBody>
          <a:bodyPr/>
          <a:lstStyle/>
          <a:p>
            <a:pPr algn="ctr"/>
            <a:r>
              <a:rPr lang="ar-DZ" sz="1400" b="1">
                <a:solidFill>
                  <a:schemeClr val="tx1"/>
                </a:solidFill>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numéro de diapositive 4">
            <a:extLst>
              <a:ext uri="{FF2B5EF4-FFF2-40B4-BE49-F238E27FC236}">
                <a16:creationId xmlns:a16="http://schemas.microsoft.com/office/drawing/2014/main" xmlns="" id="{14DEDDDD-1542-BCF1-BAE8-B3539496D351}"/>
              </a:ext>
            </a:extLst>
          </p:cNvPr>
          <p:cNvSpPr>
            <a:spLocks noGrp="1"/>
          </p:cNvSpPr>
          <p:nvPr>
            <p:ph type="sldNum" sz="quarter" idx="12"/>
          </p:nvPr>
        </p:nvSpPr>
        <p:spPr/>
        <p:txBody>
          <a:bodyPr/>
          <a:lstStyle/>
          <a:p>
            <a:fld id="{7AB38AD5-5AF1-4FC5-AFC1-E60CF5C131B5}" type="slidenum">
              <a:rPr lang="fr-FR" smtClean="0"/>
              <a:pPr/>
              <a:t>49</a:t>
            </a:fld>
            <a:endParaRPr lang="fr-F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3AE57B-E46C-2962-7BB2-E2B05101FDC7}"/>
              </a:ext>
            </a:extLst>
          </p:cNvPr>
          <p:cNvSpPr>
            <a:spLocks noGrp="1"/>
          </p:cNvSpPr>
          <p:nvPr>
            <p:ph type="title"/>
          </p:nvPr>
        </p:nvSpPr>
        <p:spPr>
          <a:xfrm>
            <a:off x="1668015" y="813297"/>
            <a:ext cx="8911687" cy="763256"/>
          </a:xfrm>
        </p:spPr>
        <p:txBody>
          <a:bodyPr/>
          <a:lstStyle/>
          <a:p>
            <a:pPr algn="ctr" rtl="1"/>
            <a:r>
              <a:rPr lang="ar-DZ" b="1" dirty="0"/>
              <a:t>المعدل الموزون المحسوب</a:t>
            </a:r>
            <a:endParaRPr lang="fr-FR" b="1" dirty="0"/>
          </a:p>
        </p:txBody>
      </p:sp>
      <p:sp>
        <p:nvSpPr>
          <p:cNvPr id="3" name="Espace réservé du contenu 2">
            <a:extLst>
              <a:ext uri="{FF2B5EF4-FFF2-40B4-BE49-F238E27FC236}">
                <a16:creationId xmlns:a16="http://schemas.microsoft.com/office/drawing/2014/main" xmlns="" id="{60CACF93-050F-9B56-6C08-065E5B6535FD}"/>
              </a:ext>
            </a:extLst>
          </p:cNvPr>
          <p:cNvSpPr>
            <a:spLocks noGrp="1"/>
          </p:cNvSpPr>
          <p:nvPr>
            <p:ph idx="1"/>
          </p:nvPr>
        </p:nvSpPr>
        <p:spPr>
          <a:xfrm>
            <a:off x="830317" y="2142698"/>
            <a:ext cx="10674295" cy="2513385"/>
          </a:xfrm>
        </p:spPr>
        <p:txBody>
          <a:bodyPr>
            <a:normAutofit/>
          </a:bodyPr>
          <a:lstStyle/>
          <a:p>
            <a:pPr algn="just" rtl="1"/>
            <a:r>
              <a:rPr lang="ar-SA" sz="2000" b="1" kern="0" dirty="0">
                <a:solidFill>
                  <a:srgbClr val="000000"/>
                </a:solidFill>
                <a:effectLst/>
                <a:ea typeface="Times New Roman" panose="02020603050405020304" pitchFamily="18" charset="0"/>
              </a:rPr>
              <a:t>المعدل الموزون المحسوب : هو المعدل ما بين المعدل العام المحصل عليه في شهادة البكالوريا</a:t>
            </a:r>
            <a:r>
              <a:rPr lang="ar-DZ" sz="2000" b="1" kern="0" dirty="0">
                <a:solidFill>
                  <a:srgbClr val="000000"/>
                </a:solidFill>
                <a:effectLst/>
                <a:ea typeface="Times New Roman" panose="02020603050405020304" pitchFamily="18" charset="0"/>
              </a:rPr>
              <a:t> المزود بمعامل </a:t>
            </a:r>
            <a:r>
              <a:rPr lang="ar-SA" sz="2000" b="1" kern="0" dirty="0">
                <a:solidFill>
                  <a:srgbClr val="000000"/>
                </a:solidFill>
                <a:effectLst/>
                <a:ea typeface="Times New Roman" panose="02020603050405020304" pitchFamily="18" charset="0"/>
              </a:rPr>
              <a:t>وعلامة</a:t>
            </a:r>
            <a:r>
              <a:rPr lang="ar-DZ" sz="2000" b="1" kern="0" dirty="0">
                <a:solidFill>
                  <a:srgbClr val="000000"/>
                </a:solidFill>
                <a:effectLst/>
                <a:ea typeface="Times New Roman" panose="02020603050405020304" pitchFamily="18" charset="0"/>
              </a:rPr>
              <a:t> أو علامات</a:t>
            </a:r>
            <a:r>
              <a:rPr lang="ar-SA" sz="2000" b="1" kern="0" dirty="0">
                <a:solidFill>
                  <a:srgbClr val="000000"/>
                </a:solidFill>
                <a:effectLst/>
                <a:ea typeface="Times New Roman" panose="02020603050405020304" pitchFamily="18" charset="0"/>
              </a:rPr>
              <a:t> الما</a:t>
            </a:r>
            <a:r>
              <a:rPr lang="ar-DZ" sz="2000" b="1" kern="0" dirty="0">
                <a:solidFill>
                  <a:srgbClr val="000000"/>
                </a:solidFill>
                <a:effectLst/>
                <a:ea typeface="Times New Roman" panose="02020603050405020304" pitchFamily="18" charset="0"/>
              </a:rPr>
              <a:t>د</a:t>
            </a:r>
            <a:r>
              <a:rPr lang="ar-SA" sz="2000" b="1" kern="0" dirty="0">
                <a:solidFill>
                  <a:srgbClr val="000000"/>
                </a:solidFill>
                <a:effectLst/>
                <a:ea typeface="Times New Roman" panose="02020603050405020304" pitchFamily="18" charset="0"/>
              </a:rPr>
              <a:t>ة او المواد "الأساسية</a:t>
            </a:r>
            <a:r>
              <a:rPr lang="fr-FR" sz="2000" b="1" kern="0" dirty="0">
                <a:solidFill>
                  <a:srgbClr val="000000"/>
                </a:solidFill>
                <a:effectLst/>
                <a:latin typeface="Arial" panose="020B0604020202020204" pitchFamily="34" charset="0"/>
                <a:ea typeface="Times New Roman" panose="02020603050405020304" pitchFamily="18" charset="0"/>
              </a:rPr>
              <a:t>"</a:t>
            </a:r>
            <a:r>
              <a:rPr lang="ar-DZ" sz="2000" b="1" kern="0" dirty="0">
                <a:solidFill>
                  <a:srgbClr val="000000"/>
                </a:solidFill>
                <a:effectLst/>
                <a:latin typeface="Arial" panose="020B0604020202020204" pitchFamily="34" charset="0"/>
                <a:ea typeface="Times New Roman" panose="02020603050405020304" pitchFamily="18" charset="0"/>
              </a:rPr>
              <a:t>.</a:t>
            </a:r>
          </a:p>
          <a:p>
            <a:pPr algn="just" rtl="1"/>
            <a:endParaRPr lang="ar-DZ" sz="2000" b="1" dirty="0">
              <a:solidFill>
                <a:schemeClr val="tx1">
                  <a:lumMod val="85000"/>
                  <a:lumOff val="15000"/>
                </a:schemeClr>
              </a:solidFill>
              <a:latin typeface="+mj-lt"/>
              <a:ea typeface="+mj-ea"/>
              <a:cs typeface="+mj-cs"/>
            </a:endParaRPr>
          </a:p>
          <a:p>
            <a:pPr algn="just" rtl="1"/>
            <a:r>
              <a:rPr lang="ar-DZ" sz="2000" b="1" dirty="0">
                <a:solidFill>
                  <a:schemeClr val="tx1">
                    <a:lumMod val="85000"/>
                    <a:lumOff val="15000"/>
                  </a:schemeClr>
                </a:solidFill>
                <a:latin typeface="+mj-lt"/>
                <a:ea typeface="+mj-ea"/>
                <a:cs typeface="+mj-cs"/>
              </a:rPr>
              <a:t>في حالة ما إذا كان المعدل الموزون المحسوب لحامل شهادة البكالوريا الجديد أقل من المعدل الأدنى الموزون، يتم توجيهه على أساس المعدل العام المحصل عليه في البكالوريا، والذي يجب أن يساوي أو يفوق المعدل الأدنى الموزون.</a:t>
            </a:r>
          </a:p>
          <a:p>
            <a:pPr algn="just" rtl="1"/>
            <a:endParaRPr lang="fr-FR" sz="2000" b="1" dirty="0">
              <a:solidFill>
                <a:schemeClr val="tx1">
                  <a:lumMod val="85000"/>
                  <a:lumOff val="15000"/>
                </a:schemeClr>
              </a:solidFill>
              <a:latin typeface="+mj-lt"/>
              <a:ea typeface="+mj-ea"/>
              <a:cs typeface="+mj-cs"/>
            </a:endParaRPr>
          </a:p>
        </p:txBody>
      </p:sp>
      <p:sp>
        <p:nvSpPr>
          <p:cNvPr id="4" name="Espace réservé du pied de page 3">
            <a:extLst>
              <a:ext uri="{FF2B5EF4-FFF2-40B4-BE49-F238E27FC236}">
                <a16:creationId xmlns:a16="http://schemas.microsoft.com/office/drawing/2014/main" xmlns="" id="{3E761C59-2F37-6C8E-A0A2-3F5A99E8DA4E}"/>
              </a:ext>
            </a:extLst>
          </p:cNvPr>
          <p:cNvSpPr>
            <a:spLocks noGrp="1"/>
          </p:cNvSpPr>
          <p:nvPr>
            <p:ph type="ftr" sz="quarter" idx="11"/>
          </p:nvPr>
        </p:nvSpPr>
        <p:spPr/>
        <p:txBody>
          <a:bodyPr/>
          <a:lstStyle/>
          <a:p>
            <a:r>
              <a:rPr lang="ar-DZ"/>
              <a:t>خلية اتصال ثانوية –جامعة                    جامعة أدرار                              </a:t>
            </a:r>
            <a:endParaRPr lang="fr-FR"/>
          </a:p>
        </p:txBody>
      </p:sp>
      <p:sp>
        <p:nvSpPr>
          <p:cNvPr id="5" name="Espace réservé du numéro de diapositive 4">
            <a:extLst>
              <a:ext uri="{FF2B5EF4-FFF2-40B4-BE49-F238E27FC236}">
                <a16:creationId xmlns:a16="http://schemas.microsoft.com/office/drawing/2014/main" xmlns="" id="{3257E2BF-1FBC-11B6-418F-BF75F754177D}"/>
              </a:ext>
            </a:extLst>
          </p:cNvPr>
          <p:cNvSpPr>
            <a:spLocks noGrp="1"/>
          </p:cNvSpPr>
          <p:nvPr>
            <p:ph type="sldNum" sz="quarter" idx="12"/>
          </p:nvPr>
        </p:nvSpPr>
        <p:spPr/>
        <p:txBody>
          <a:bodyPr/>
          <a:lstStyle/>
          <a:p>
            <a:fld id="{DCD455ED-B2AE-4D1C-8EDE-5C13CD1B5D94}" type="slidenum">
              <a:rPr lang="fr-FR" smtClean="0"/>
              <a:pPr/>
              <a:t>5</a:t>
            </a:fld>
            <a:endParaRPr lang="fr-FR"/>
          </a:p>
        </p:txBody>
      </p:sp>
    </p:spTree>
    <p:extLst>
      <p:ext uri="{BB962C8B-B14F-4D97-AF65-F5344CB8AC3E}">
        <p14:creationId xmlns:p14="http://schemas.microsoft.com/office/powerpoint/2010/main" xmlns="" val="3087283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1643050"/>
            <a:ext cx="8401080" cy="5000660"/>
          </a:xfrm>
        </p:spPr>
        <p:txBody>
          <a:bodyPr>
            <a:noAutofit/>
          </a:bodyPr>
          <a:lstStyle/>
          <a:p>
            <a:pPr algn="r" rtl="1"/>
            <a:endParaRPr lang="ar-DZ" sz="2000" b="1" dirty="0"/>
          </a:p>
          <a:p>
            <a:pPr algn="r" rtl="1"/>
            <a:r>
              <a:rPr lang="ar-DZ" sz="2000" b="1" dirty="0">
                <a:solidFill>
                  <a:schemeClr val="accent2">
                    <a:lumMod val="75000"/>
                  </a:schemeClr>
                </a:solidFill>
              </a:rPr>
              <a:t>خدمة النقــل:</a:t>
            </a:r>
            <a:r>
              <a:rPr lang="ar-DZ" sz="2000" dirty="0">
                <a:solidFill>
                  <a:schemeClr val="accent2">
                    <a:lumMod val="75000"/>
                  </a:schemeClr>
                </a:solidFill>
              </a:rPr>
              <a:t> </a:t>
            </a:r>
            <a:r>
              <a:rPr lang="ar-DZ" sz="2000" dirty="0"/>
              <a:t>والتي تضمن من خلالها نقل الطلبة من </a:t>
            </a:r>
            <a:r>
              <a:rPr lang="ar-DZ" sz="2000" dirty="0" err="1"/>
              <a:t>و</a:t>
            </a:r>
            <a:r>
              <a:rPr lang="ar-DZ" sz="2000" dirty="0"/>
              <a:t> إلى الجامعة </a:t>
            </a:r>
            <a:r>
              <a:rPr lang="ar-DZ" sz="2000" dirty="0" err="1"/>
              <a:t>إنطلاقا</a:t>
            </a:r>
            <a:r>
              <a:rPr lang="ar-DZ" sz="2000" dirty="0"/>
              <a:t> من </a:t>
            </a:r>
            <a:r>
              <a:rPr lang="ar-DZ" sz="2000" dirty="0" err="1"/>
              <a:t>الاقامات</a:t>
            </a:r>
            <a:r>
              <a:rPr lang="ar-DZ" sz="2000" dirty="0"/>
              <a:t> الجامعية والأحياء السكنية القريبة .</a:t>
            </a:r>
            <a:endParaRPr lang="fr-FR" sz="2000" dirty="0"/>
          </a:p>
          <a:p>
            <a:pPr algn="r" rtl="1"/>
            <a:r>
              <a:rPr lang="ar-DZ" sz="2000" b="1" u="sng" dirty="0">
                <a:solidFill>
                  <a:schemeClr val="accent2">
                    <a:lumMod val="75000"/>
                  </a:schemeClr>
                </a:solidFill>
              </a:rPr>
              <a:t>ملف النقل الجامعي:</a:t>
            </a:r>
            <a:endParaRPr lang="fr-FR" sz="2000" dirty="0">
              <a:solidFill>
                <a:schemeClr val="accent2">
                  <a:lumMod val="75000"/>
                </a:schemeClr>
              </a:solidFill>
            </a:endParaRPr>
          </a:p>
          <a:p>
            <a:pPr algn="r" rtl="1"/>
            <a:r>
              <a:rPr lang="ar-DZ" sz="2000" dirty="0"/>
              <a:t>نسخة من الشهادة المدرسية للسنة الجامعية الحالية.</a:t>
            </a:r>
            <a:endParaRPr lang="fr-FR" sz="2000" dirty="0"/>
          </a:p>
          <a:p>
            <a:pPr algn="r" rtl="1"/>
            <a:r>
              <a:rPr lang="en-US" sz="2000" dirty="0"/>
              <a:t> </a:t>
            </a:r>
            <a:r>
              <a:rPr lang="ar-DZ" sz="2000" dirty="0"/>
              <a:t>صورتين شمسيتين.</a:t>
            </a:r>
            <a:endParaRPr lang="fr-FR" sz="2000" dirty="0"/>
          </a:p>
          <a:p>
            <a:pPr algn="r" rtl="1"/>
            <a:r>
              <a:rPr lang="ar-DZ" sz="2000" dirty="0"/>
              <a:t>مبلغ الاشتراك المحدد </a:t>
            </a:r>
            <a:r>
              <a:rPr lang="ar-DZ" sz="2000" dirty="0" err="1"/>
              <a:t>بــ</a:t>
            </a:r>
            <a:r>
              <a:rPr lang="ar-DZ" sz="2000" dirty="0"/>
              <a:t> 135 </a:t>
            </a:r>
            <a:r>
              <a:rPr lang="ar-DZ" sz="2000" dirty="0" err="1"/>
              <a:t>دج</a:t>
            </a:r>
            <a:r>
              <a:rPr lang="ar-DZ" sz="2000" dirty="0"/>
              <a:t> .</a:t>
            </a:r>
            <a:endParaRPr lang="fr-FR" sz="2000" dirty="0"/>
          </a:p>
          <a:p>
            <a:pPr algn="r" rtl="1">
              <a:buNone/>
            </a:pPr>
            <a:r>
              <a:rPr lang="ar-DZ" sz="2000" dirty="0"/>
              <a:t>ويتم إيداع الملف </a:t>
            </a:r>
            <a:r>
              <a:rPr lang="ar-DZ" sz="2000" dirty="0" err="1"/>
              <a:t>بالاقامات</a:t>
            </a:r>
            <a:r>
              <a:rPr lang="ar-DZ" sz="2000" dirty="0"/>
              <a:t> الجامعية بالنسبة للطلبة المقيمين </a:t>
            </a:r>
            <a:r>
              <a:rPr lang="ar-DZ" sz="2000" dirty="0" err="1"/>
              <a:t>و</a:t>
            </a:r>
            <a:r>
              <a:rPr lang="ar-DZ" sz="2000" dirty="0"/>
              <a:t> بمصلحة النقل المتواجدة بالجامعة على مستوى المطعم المركزي  بالنسبة للطلبة الخارجيين وهذا بعد عملية التسجيل عبر الخط  </a:t>
            </a:r>
            <a:r>
              <a:rPr lang="fr-FR" sz="2000" b="1" dirty="0">
                <a:solidFill>
                  <a:srgbClr val="FF0000"/>
                </a:solidFill>
              </a:rPr>
              <a:t>Progress</a:t>
            </a:r>
            <a:r>
              <a:rPr lang="fr-FR" sz="2000" b="1" dirty="0"/>
              <a:t> </a:t>
            </a:r>
            <a:endParaRPr lang="fr-FR" sz="2000" dirty="0"/>
          </a:p>
          <a:p>
            <a:pPr algn="r"/>
            <a:endParaRPr lang="fr-FR" sz="2000" dirty="0"/>
          </a:p>
        </p:txBody>
      </p:sp>
      <p:sp>
        <p:nvSpPr>
          <p:cNvPr id="2" name="Titre 1"/>
          <p:cNvSpPr>
            <a:spLocks noGrp="1"/>
          </p:cNvSpPr>
          <p:nvPr>
            <p:ph type="title"/>
          </p:nvPr>
        </p:nvSpPr>
        <p:spPr/>
        <p:txBody>
          <a:bodyPr/>
          <a:lstStyle/>
          <a:p>
            <a:pPr algn="r"/>
            <a:r>
              <a:rPr lang="ar-DZ" b="1" dirty="0"/>
              <a:t>أولا خدمة النقــل</a:t>
            </a:r>
            <a:endParaRPr lang="fr-FR" dirty="0"/>
          </a:p>
        </p:txBody>
      </p:sp>
      <p:pic>
        <p:nvPicPr>
          <p:cNvPr id="4" name="Image 3" descr="kisspng-bus-byd-k9-byd-auto-car-bus-station-5ad7ae387c12a7.7821443315240842805082.png"/>
          <p:cNvPicPr>
            <a:picLocks noChangeAspect="1"/>
          </p:cNvPicPr>
          <p:nvPr/>
        </p:nvPicPr>
        <p:blipFill>
          <a:blip r:embed="rId2" cstate="print"/>
          <a:srcRect l="14084" t="19014" r="9859" b="19717"/>
          <a:stretch>
            <a:fillRect/>
          </a:stretch>
        </p:blipFill>
        <p:spPr>
          <a:xfrm>
            <a:off x="2095472" y="0"/>
            <a:ext cx="3857652" cy="2071702"/>
          </a:xfrm>
          <a:prstGeom prst="rect">
            <a:avLst/>
          </a:prstGeom>
        </p:spPr>
      </p:pic>
      <p:sp>
        <p:nvSpPr>
          <p:cNvPr id="5" name="Espace réservé du pied de page 4">
            <a:extLst>
              <a:ext uri="{FF2B5EF4-FFF2-40B4-BE49-F238E27FC236}">
                <a16:creationId xmlns:a16="http://schemas.microsoft.com/office/drawing/2014/main" xmlns="" id="{97C13687-949F-B101-25F9-77D6E06889B8}"/>
              </a:ext>
            </a:extLst>
          </p:cNvPr>
          <p:cNvSpPr>
            <a:spLocks noGrp="1"/>
          </p:cNvSpPr>
          <p:nvPr>
            <p:ph type="ftr" sz="quarter" idx="11"/>
          </p:nvPr>
        </p:nvSpPr>
        <p:spPr>
          <a:xfrm>
            <a:off x="2095472" y="6233890"/>
            <a:ext cx="6974010"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numéro de diapositive 5">
            <a:extLst>
              <a:ext uri="{FF2B5EF4-FFF2-40B4-BE49-F238E27FC236}">
                <a16:creationId xmlns:a16="http://schemas.microsoft.com/office/drawing/2014/main" xmlns="" id="{D86FE215-69AF-1A75-5B05-7AB910ECEC4A}"/>
              </a:ext>
            </a:extLst>
          </p:cNvPr>
          <p:cNvSpPr>
            <a:spLocks noGrp="1"/>
          </p:cNvSpPr>
          <p:nvPr>
            <p:ph type="sldNum" sz="quarter" idx="12"/>
          </p:nvPr>
        </p:nvSpPr>
        <p:spPr/>
        <p:txBody>
          <a:bodyPr/>
          <a:lstStyle/>
          <a:p>
            <a:fld id="{7AB38AD5-5AF1-4FC5-AFC1-E60CF5C131B5}" type="slidenum">
              <a:rPr lang="fr-FR" smtClean="0"/>
              <a:pPr/>
              <a:t>50</a:t>
            </a:fld>
            <a:endParaRPr lang="fr-FR"/>
          </a:p>
        </p:txBody>
      </p:sp>
    </p:spTree>
  </p:cSld>
  <p:clrMapOvr>
    <a:masterClrMapping/>
  </p:clrMapOvr>
  <p:transition spd="slow">
    <p:newsfla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09762" y="2189186"/>
            <a:ext cx="8401080" cy="4525963"/>
          </a:xfrm>
        </p:spPr>
        <p:txBody>
          <a:bodyPr>
            <a:normAutofit/>
          </a:bodyPr>
          <a:lstStyle/>
          <a:p>
            <a:pPr algn="r" rtl="1"/>
            <a:r>
              <a:rPr lang="ar-DZ" sz="2800" b="1" dirty="0">
                <a:solidFill>
                  <a:schemeClr val="accent2">
                    <a:lumMod val="75000"/>
                  </a:schemeClr>
                </a:solidFill>
              </a:rPr>
              <a:t>خدمة المنحــة الجامعية: </a:t>
            </a:r>
            <a:r>
              <a:rPr lang="ar-DZ" dirty="0"/>
              <a:t>يستفيد الطالب من منحة جامعية كل ثلاثة أشهر طيلة فترة دراسته </a:t>
            </a:r>
            <a:r>
              <a:rPr lang="ar-DZ" dirty="0" err="1"/>
              <a:t>و</a:t>
            </a:r>
            <a:r>
              <a:rPr lang="ar-DZ" dirty="0"/>
              <a:t> ابتداء من أول سنة يسجل فيها بالجامعة وتحسب على أساس </a:t>
            </a:r>
            <a:r>
              <a:rPr lang="ar-DZ" dirty="0" err="1"/>
              <a:t>المداخيل</a:t>
            </a:r>
            <a:r>
              <a:rPr lang="ar-DZ" dirty="0"/>
              <a:t> السنوية للأولياء, ويتكون ملف المنحة من:</a:t>
            </a:r>
            <a:endParaRPr lang="fr-FR" dirty="0"/>
          </a:p>
          <a:p>
            <a:pPr algn="r" rtl="1"/>
            <a:r>
              <a:rPr lang="ar-DZ" dirty="0"/>
              <a:t>نسخة من شهادة </a:t>
            </a:r>
            <a:r>
              <a:rPr lang="ar-DZ" dirty="0" err="1"/>
              <a:t>البكالوريا</a:t>
            </a:r>
            <a:r>
              <a:rPr lang="ar-DZ" dirty="0"/>
              <a:t>.</a:t>
            </a:r>
            <a:endParaRPr lang="fr-FR" dirty="0"/>
          </a:p>
          <a:p>
            <a:pPr algn="r" rtl="1"/>
            <a:r>
              <a:rPr lang="ar-DZ" dirty="0"/>
              <a:t>نسخة من الشهادة المدرسية للسنة الجامعية الحالية.</a:t>
            </a:r>
            <a:endParaRPr lang="fr-FR" dirty="0"/>
          </a:p>
          <a:p>
            <a:pPr algn="r" rtl="1"/>
            <a:r>
              <a:rPr lang="ar-DZ" dirty="0"/>
              <a:t>صك مشطوب للحساب البريد الجاري للطالب.</a:t>
            </a:r>
            <a:endParaRPr lang="fr-FR" dirty="0"/>
          </a:p>
          <a:p>
            <a:pPr algn="r" rtl="1"/>
            <a:r>
              <a:rPr lang="ar-DZ" dirty="0"/>
              <a:t>كشف </a:t>
            </a:r>
            <a:r>
              <a:rPr lang="ar-DZ" dirty="0" err="1"/>
              <a:t>مداخيل</a:t>
            </a:r>
            <a:r>
              <a:rPr lang="ar-DZ" dirty="0"/>
              <a:t> الأبوين أو شهادة عدم الخضوع للضريبة.</a:t>
            </a:r>
            <a:endParaRPr lang="fr-FR" dirty="0"/>
          </a:p>
          <a:p>
            <a:pPr algn="r" rtl="1">
              <a:buNone/>
            </a:pPr>
            <a:r>
              <a:rPr lang="ar-DZ" dirty="0"/>
              <a:t>يتم إيداع الملف على مستوى شبابيك قسم المنح المسخرة لذلك. بعد عملية التسجيل عبر الأرضية المخصصة للتسجيلات  </a:t>
            </a:r>
            <a:r>
              <a:rPr lang="fr-FR" b="1" dirty="0">
                <a:solidFill>
                  <a:srgbClr val="FF0000"/>
                </a:solidFill>
              </a:rPr>
              <a:t>Progress</a:t>
            </a:r>
            <a:endParaRPr lang="fr-FR" dirty="0">
              <a:solidFill>
                <a:srgbClr val="FF0000"/>
              </a:solidFill>
            </a:endParaRPr>
          </a:p>
          <a:p>
            <a:pPr algn="r"/>
            <a:endParaRPr lang="fr-FR" dirty="0"/>
          </a:p>
        </p:txBody>
      </p:sp>
      <p:sp>
        <p:nvSpPr>
          <p:cNvPr id="2" name="Titre 1"/>
          <p:cNvSpPr>
            <a:spLocks noGrp="1"/>
          </p:cNvSpPr>
          <p:nvPr>
            <p:ph type="title"/>
          </p:nvPr>
        </p:nvSpPr>
        <p:spPr/>
        <p:txBody>
          <a:bodyPr/>
          <a:lstStyle/>
          <a:p>
            <a:pPr algn="r" rtl="1"/>
            <a:r>
              <a:rPr lang="ar-DZ" b="1" dirty="0"/>
              <a:t>ثانيا خدمة المنحــة الجامعية</a:t>
            </a:r>
            <a:endParaRPr lang="fr-FR" dirty="0"/>
          </a:p>
        </p:txBody>
      </p:sp>
      <p:pic>
        <p:nvPicPr>
          <p:cNvPr id="4" name="Image 3" descr="kisspng-wallet-stock-photography-leather-royalty-free-purse-and-coins-picture-download-5a97e5dfe8d631.9433072615199042239537.png"/>
          <p:cNvPicPr>
            <a:picLocks noChangeAspect="1"/>
          </p:cNvPicPr>
          <p:nvPr/>
        </p:nvPicPr>
        <p:blipFill>
          <a:blip r:embed="rId2"/>
          <a:srcRect l="23797" t="20813" r="14269" b="25303"/>
          <a:stretch>
            <a:fillRect/>
          </a:stretch>
        </p:blipFill>
        <p:spPr>
          <a:xfrm>
            <a:off x="2309786" y="38444"/>
            <a:ext cx="2643206" cy="2176111"/>
          </a:xfrm>
          <a:prstGeom prst="rect">
            <a:avLst/>
          </a:prstGeom>
        </p:spPr>
      </p:pic>
      <p:sp>
        <p:nvSpPr>
          <p:cNvPr id="5" name="Espace réservé du pied de page 4">
            <a:extLst>
              <a:ext uri="{FF2B5EF4-FFF2-40B4-BE49-F238E27FC236}">
                <a16:creationId xmlns:a16="http://schemas.microsoft.com/office/drawing/2014/main" xmlns="" id="{AC902D82-13AC-14FC-B035-72E388A15D4E}"/>
              </a:ext>
            </a:extLst>
          </p:cNvPr>
          <p:cNvSpPr>
            <a:spLocks noGrp="1"/>
          </p:cNvSpPr>
          <p:nvPr>
            <p:ph type="ftr" sz="quarter" idx="11"/>
          </p:nvPr>
        </p:nvSpPr>
        <p:spPr>
          <a:xfrm>
            <a:off x="2994991" y="6233890"/>
            <a:ext cx="7163029"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numéro de diapositive 5">
            <a:extLst>
              <a:ext uri="{FF2B5EF4-FFF2-40B4-BE49-F238E27FC236}">
                <a16:creationId xmlns:a16="http://schemas.microsoft.com/office/drawing/2014/main" xmlns="" id="{8925A5BC-C962-06A4-304D-D74A03D3951D}"/>
              </a:ext>
            </a:extLst>
          </p:cNvPr>
          <p:cNvSpPr>
            <a:spLocks noGrp="1"/>
          </p:cNvSpPr>
          <p:nvPr>
            <p:ph type="sldNum" sz="quarter" idx="12"/>
          </p:nvPr>
        </p:nvSpPr>
        <p:spPr/>
        <p:txBody>
          <a:bodyPr/>
          <a:lstStyle/>
          <a:p>
            <a:fld id="{7AB38AD5-5AF1-4FC5-AFC1-E60CF5C131B5}" type="slidenum">
              <a:rPr lang="fr-FR" smtClean="0"/>
              <a:pPr/>
              <a:t>51</a:t>
            </a:fld>
            <a:endParaRPr lang="fr-FR"/>
          </a:p>
        </p:txBody>
      </p:sp>
    </p:spTree>
  </p:cSld>
  <p:clrMapOvr>
    <a:masterClrMapping/>
  </p:clrMapOvr>
  <p:transition>
    <p:comb/>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2046310"/>
            <a:ext cx="8229600" cy="4525963"/>
          </a:xfrm>
        </p:spPr>
        <p:txBody>
          <a:bodyPr>
            <a:normAutofit/>
          </a:bodyPr>
          <a:lstStyle/>
          <a:p>
            <a:pPr algn="r" rtl="1"/>
            <a:r>
              <a:rPr lang="ar-DZ" b="1" dirty="0">
                <a:solidFill>
                  <a:schemeClr val="accent2">
                    <a:lumMod val="75000"/>
                  </a:schemeClr>
                </a:solidFill>
              </a:rPr>
              <a:t>خدمة الإيــواء: </a:t>
            </a:r>
            <a:r>
              <a:rPr lang="ar-DZ" dirty="0"/>
              <a:t>يستفيد من الإيواء على مستوى </a:t>
            </a:r>
            <a:r>
              <a:rPr lang="ar-DZ" dirty="0" err="1"/>
              <a:t>الاقامات</a:t>
            </a:r>
            <a:r>
              <a:rPr lang="ar-DZ" dirty="0"/>
              <a:t> الجامعية كل طالب جامعي تتوفر فيه الشروط التالية : </a:t>
            </a:r>
            <a:endParaRPr lang="fr-FR" dirty="0"/>
          </a:p>
          <a:p>
            <a:pPr algn="r" rtl="1">
              <a:buNone/>
            </a:pPr>
            <a:endParaRPr lang="fr-FR" dirty="0"/>
          </a:p>
          <a:p>
            <a:pPr algn="r" rtl="1"/>
            <a:r>
              <a:rPr lang="ar-DZ" dirty="0"/>
              <a:t>أن يكون مسجلا في إحدى كليات جامعة احمد دراية ادرار </a:t>
            </a:r>
            <a:r>
              <a:rPr lang="ar-DZ" dirty="0" err="1"/>
              <a:t>او</a:t>
            </a:r>
            <a:r>
              <a:rPr lang="ar-DZ" dirty="0"/>
              <a:t> بالمدرسة العليا للفلاحة الصحراوية.</a:t>
            </a:r>
            <a:endParaRPr lang="fr-FR" dirty="0"/>
          </a:p>
          <a:p>
            <a:pPr algn="r" rtl="1"/>
            <a:r>
              <a:rPr lang="ar-DZ" dirty="0"/>
              <a:t>أن يكون مستفيد من المنحة الجامعية.</a:t>
            </a:r>
            <a:endParaRPr lang="fr-FR" dirty="0"/>
          </a:p>
          <a:p>
            <a:pPr algn="r" rtl="1"/>
            <a:r>
              <a:rPr lang="ar-DZ" dirty="0"/>
              <a:t>أن لا يتعدى سن الطالب 28 سنة.</a:t>
            </a:r>
            <a:endParaRPr lang="fr-FR" dirty="0"/>
          </a:p>
          <a:p>
            <a:pPr algn="r" rtl="1"/>
            <a:r>
              <a:rPr lang="ar-DZ" dirty="0" err="1"/>
              <a:t>ان</a:t>
            </a:r>
            <a:r>
              <a:rPr lang="ar-DZ" dirty="0"/>
              <a:t> يكون مقر إقامة الطالب على بعد مسافة تفوق 50 كلم بالنسبة للذكور </a:t>
            </a:r>
            <a:r>
              <a:rPr lang="ar-DZ" dirty="0" err="1"/>
              <a:t>و</a:t>
            </a:r>
            <a:r>
              <a:rPr lang="ar-DZ" dirty="0"/>
              <a:t> 30 كلم بالنسبة للإناث من مقر الجامعة.</a:t>
            </a:r>
            <a:endParaRPr lang="fr-FR" dirty="0"/>
          </a:p>
          <a:p>
            <a:pPr algn="r" rtl="1"/>
            <a:endParaRPr lang="fr-FR" dirty="0"/>
          </a:p>
        </p:txBody>
      </p:sp>
      <p:sp>
        <p:nvSpPr>
          <p:cNvPr id="2" name="Titre 1"/>
          <p:cNvSpPr>
            <a:spLocks noGrp="1"/>
          </p:cNvSpPr>
          <p:nvPr>
            <p:ph type="title"/>
          </p:nvPr>
        </p:nvSpPr>
        <p:spPr/>
        <p:txBody>
          <a:bodyPr/>
          <a:lstStyle/>
          <a:p>
            <a:pPr algn="r" rtl="1"/>
            <a:r>
              <a:rPr lang="ar-DZ" b="1" dirty="0"/>
              <a:t>ثالثا خدمة الإيــواء</a:t>
            </a:r>
            <a:endParaRPr lang="fr-FR" dirty="0"/>
          </a:p>
        </p:txBody>
      </p:sp>
      <p:pic>
        <p:nvPicPr>
          <p:cNvPr id="4" name="Image 3" descr="kisspng-computer-icons-bed-5b0f0e8142ed94.5152894815277134092742.png"/>
          <p:cNvPicPr>
            <a:picLocks noChangeAspect="1"/>
          </p:cNvPicPr>
          <p:nvPr/>
        </p:nvPicPr>
        <p:blipFill>
          <a:blip r:embed="rId2"/>
          <a:srcRect t="26562" b="23633"/>
          <a:stretch>
            <a:fillRect/>
          </a:stretch>
        </p:blipFill>
        <p:spPr>
          <a:xfrm>
            <a:off x="2095472" y="291856"/>
            <a:ext cx="3143272" cy="1565508"/>
          </a:xfrm>
          <a:prstGeom prst="rect">
            <a:avLst/>
          </a:prstGeom>
        </p:spPr>
      </p:pic>
      <p:sp>
        <p:nvSpPr>
          <p:cNvPr id="5" name="Espace réservé du pied de page 4">
            <a:extLst>
              <a:ext uri="{FF2B5EF4-FFF2-40B4-BE49-F238E27FC236}">
                <a16:creationId xmlns:a16="http://schemas.microsoft.com/office/drawing/2014/main" xmlns="" id="{5AB7DB9F-8605-8E0F-FC33-50A389AEBFF1}"/>
              </a:ext>
            </a:extLst>
          </p:cNvPr>
          <p:cNvSpPr>
            <a:spLocks noGrp="1"/>
          </p:cNvSpPr>
          <p:nvPr>
            <p:ph type="ftr" sz="quarter" idx="11"/>
          </p:nvPr>
        </p:nvSpPr>
        <p:spPr>
          <a:xfrm>
            <a:off x="2329610" y="6201019"/>
            <a:ext cx="7532780"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numéro de diapositive 5">
            <a:extLst>
              <a:ext uri="{FF2B5EF4-FFF2-40B4-BE49-F238E27FC236}">
                <a16:creationId xmlns:a16="http://schemas.microsoft.com/office/drawing/2014/main" xmlns="" id="{65A1AEB7-35D4-C696-422E-EB6FE68C9127}"/>
              </a:ext>
            </a:extLst>
          </p:cNvPr>
          <p:cNvSpPr>
            <a:spLocks noGrp="1"/>
          </p:cNvSpPr>
          <p:nvPr>
            <p:ph type="sldNum" sz="quarter" idx="12"/>
          </p:nvPr>
        </p:nvSpPr>
        <p:spPr/>
        <p:txBody>
          <a:bodyPr/>
          <a:lstStyle/>
          <a:p>
            <a:fld id="{7AB38AD5-5AF1-4FC5-AFC1-E60CF5C131B5}" type="slidenum">
              <a:rPr lang="fr-FR" smtClean="0"/>
              <a:pPr/>
              <a:t>52</a:t>
            </a:fld>
            <a:endParaRPr lang="fr-FR"/>
          </a:p>
        </p:txBody>
      </p:sp>
    </p:spTree>
  </p:cSld>
  <p:clrMapOvr>
    <a:masterClrMapping/>
  </p:clrMapOvr>
  <p:transition spd="slow">
    <p:blind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66876" y="1142984"/>
            <a:ext cx="8858280" cy="5357850"/>
          </a:xfrm>
        </p:spPr>
        <p:txBody>
          <a:bodyPr>
            <a:normAutofit fontScale="77500" lnSpcReduction="20000"/>
          </a:bodyPr>
          <a:lstStyle/>
          <a:p>
            <a:pPr algn="r" rtl="1"/>
            <a:r>
              <a:rPr lang="ar-DZ" sz="2900" dirty="0"/>
              <a:t>بعد عملية التسجيل الالكتروني عبر الخط </a:t>
            </a:r>
            <a:r>
              <a:rPr lang="fr-FR" sz="2900" dirty="0"/>
              <a:t>Progress</a:t>
            </a:r>
            <a:r>
              <a:rPr lang="ar-DZ" sz="2900" dirty="0"/>
              <a:t> يتم </a:t>
            </a:r>
            <a:r>
              <a:rPr lang="ar-DZ" sz="2900" dirty="0" err="1"/>
              <a:t>التكقل</a:t>
            </a:r>
            <a:r>
              <a:rPr lang="ar-DZ" sz="2900" dirty="0"/>
              <a:t> بإيواء الطلبة الذكور </a:t>
            </a:r>
            <a:r>
              <a:rPr lang="ar-DZ" sz="2900" dirty="0" err="1"/>
              <a:t>بالاقامات</a:t>
            </a:r>
            <a:r>
              <a:rPr lang="ar-DZ" sz="2900" dirty="0"/>
              <a:t> الجامعية : 19</a:t>
            </a:r>
            <a:r>
              <a:rPr lang="ar-DZ" sz="2900" dirty="0">
                <a:solidFill>
                  <a:srgbClr val="00B0F0"/>
                </a:solidFill>
              </a:rPr>
              <a:t>  </a:t>
            </a:r>
            <a:r>
              <a:rPr lang="ar-DZ" sz="2900" dirty="0" err="1">
                <a:solidFill>
                  <a:srgbClr val="00B0F0"/>
                </a:solidFill>
              </a:rPr>
              <a:t>ماي</a:t>
            </a:r>
            <a:r>
              <a:rPr lang="ar-DZ" sz="2900" dirty="0">
                <a:solidFill>
                  <a:srgbClr val="00B0F0"/>
                </a:solidFill>
              </a:rPr>
              <a:t> 1956 </a:t>
            </a:r>
            <a:r>
              <a:rPr lang="ar-DZ" sz="2900" dirty="0" err="1">
                <a:solidFill>
                  <a:srgbClr val="00B0F0"/>
                </a:solidFill>
              </a:rPr>
              <a:t>و</a:t>
            </a:r>
            <a:r>
              <a:rPr lang="ar-DZ" sz="2900" dirty="0">
                <a:solidFill>
                  <a:srgbClr val="00B0F0"/>
                </a:solidFill>
              </a:rPr>
              <a:t>  1000 سرير طريق المطار</a:t>
            </a:r>
            <a:endParaRPr lang="fr-FR" sz="2900" dirty="0">
              <a:solidFill>
                <a:srgbClr val="00B0F0"/>
              </a:solidFill>
            </a:endParaRPr>
          </a:p>
          <a:p>
            <a:pPr algn="r" rtl="1">
              <a:buNone/>
            </a:pPr>
            <a:r>
              <a:rPr lang="ar-DZ" sz="2900" dirty="0"/>
              <a:t>أما الإناث فيتم التكفل بإيوائهن </a:t>
            </a:r>
            <a:r>
              <a:rPr lang="ar-DZ" sz="2900" dirty="0" err="1"/>
              <a:t>بالإقامات</a:t>
            </a:r>
            <a:r>
              <a:rPr lang="ar-DZ" sz="2900" dirty="0"/>
              <a:t> الجامعية : </a:t>
            </a:r>
            <a:r>
              <a:rPr lang="ar-DZ" sz="2900" dirty="0">
                <a:solidFill>
                  <a:srgbClr val="7030A0"/>
                </a:solidFill>
              </a:rPr>
              <a:t>05 </a:t>
            </a:r>
            <a:r>
              <a:rPr lang="ar-DZ" sz="2900" dirty="0" err="1">
                <a:solidFill>
                  <a:srgbClr val="7030A0"/>
                </a:solidFill>
              </a:rPr>
              <a:t>جويلية</a:t>
            </a:r>
            <a:r>
              <a:rPr lang="ar-DZ" sz="2900" dirty="0">
                <a:solidFill>
                  <a:srgbClr val="7030A0"/>
                </a:solidFill>
              </a:rPr>
              <a:t> 1962 وحسيبة بن بوعلي </a:t>
            </a:r>
            <a:r>
              <a:rPr lang="ar-DZ" sz="2900" dirty="0" err="1">
                <a:solidFill>
                  <a:srgbClr val="7030A0"/>
                </a:solidFill>
              </a:rPr>
              <a:t>و</a:t>
            </a:r>
            <a:r>
              <a:rPr lang="ar-DZ" sz="2900" dirty="0">
                <a:solidFill>
                  <a:srgbClr val="7030A0"/>
                </a:solidFill>
              </a:rPr>
              <a:t> </a:t>
            </a:r>
            <a:r>
              <a:rPr lang="ar-DZ" sz="2900" dirty="0" err="1">
                <a:solidFill>
                  <a:srgbClr val="7030A0"/>
                </a:solidFill>
              </a:rPr>
              <a:t>بوليلة</a:t>
            </a:r>
            <a:r>
              <a:rPr lang="ar-DZ" sz="2900" dirty="0">
                <a:solidFill>
                  <a:srgbClr val="7030A0"/>
                </a:solidFill>
              </a:rPr>
              <a:t> خويلد, </a:t>
            </a:r>
            <a:r>
              <a:rPr lang="ar-DZ" sz="2900" dirty="0" err="1">
                <a:solidFill>
                  <a:srgbClr val="7030A0"/>
                </a:solidFill>
              </a:rPr>
              <a:t>و</a:t>
            </a:r>
            <a:r>
              <a:rPr lang="ar-DZ" sz="2900" dirty="0">
                <a:solidFill>
                  <a:srgbClr val="7030A0"/>
                </a:solidFill>
              </a:rPr>
              <a:t> بن </a:t>
            </a:r>
            <a:r>
              <a:rPr lang="ar-DZ" sz="2900" dirty="0" err="1">
                <a:solidFill>
                  <a:srgbClr val="7030A0"/>
                </a:solidFill>
              </a:rPr>
              <a:t>عقون</a:t>
            </a:r>
            <a:r>
              <a:rPr lang="ar-DZ" sz="2900" dirty="0">
                <a:solidFill>
                  <a:srgbClr val="7030A0"/>
                </a:solidFill>
              </a:rPr>
              <a:t> الزهراء .</a:t>
            </a:r>
            <a:endParaRPr lang="fr-FR" sz="2900" dirty="0">
              <a:solidFill>
                <a:srgbClr val="7030A0"/>
              </a:solidFill>
            </a:endParaRPr>
          </a:p>
          <a:p>
            <a:pPr algn="r" rtl="1">
              <a:buNone/>
            </a:pPr>
            <a:r>
              <a:rPr lang="ar-DZ" sz="2900" dirty="0"/>
              <a:t>يتم إيداع ملفات طلب الإيواء بالإقامة الجامعية المعنية بإيواء الطالب حسب مقرر التوجيه المستخرج من الموقع  ( </a:t>
            </a:r>
            <a:r>
              <a:rPr lang="fr-FR" sz="2900" dirty="0" err="1"/>
              <a:t>progress</a:t>
            </a:r>
            <a:r>
              <a:rPr lang="ar-DZ" sz="2900" dirty="0"/>
              <a:t> ) </a:t>
            </a:r>
            <a:r>
              <a:rPr lang="ar-DZ" sz="2900" dirty="0" err="1"/>
              <a:t>و</a:t>
            </a:r>
            <a:r>
              <a:rPr lang="ar-DZ" sz="2900" dirty="0"/>
              <a:t> يتكون الملف من :</a:t>
            </a:r>
            <a:endParaRPr lang="fr-FR" sz="2900" dirty="0"/>
          </a:p>
          <a:p>
            <a:pPr algn="r" rtl="1"/>
            <a:r>
              <a:rPr lang="ar-DZ" sz="2900" dirty="0"/>
              <a:t>نسخة من شهادة </a:t>
            </a:r>
            <a:r>
              <a:rPr lang="ar-DZ" sz="2900" dirty="0" err="1"/>
              <a:t>البكالوريا</a:t>
            </a:r>
            <a:endParaRPr lang="fr-FR" sz="2900" dirty="0"/>
          </a:p>
          <a:p>
            <a:pPr algn="r" rtl="1"/>
            <a:r>
              <a:rPr lang="ar-DZ" sz="2900" dirty="0"/>
              <a:t>نسخة من الشهادة المدرسية للسنة الجامعية الحالية</a:t>
            </a:r>
            <a:endParaRPr lang="fr-FR" sz="2900" dirty="0"/>
          </a:p>
          <a:p>
            <a:pPr algn="r" rtl="1"/>
            <a:r>
              <a:rPr lang="ar-DZ" sz="2900" dirty="0"/>
              <a:t>شهادتان طبيتان ( عامة وصدرية ) تسلم من طرف طبيب الإقامة.</a:t>
            </a:r>
            <a:endParaRPr lang="fr-FR" sz="2900" dirty="0"/>
          </a:p>
          <a:p>
            <a:pPr algn="r" rtl="1"/>
            <a:r>
              <a:rPr lang="ar-DZ" sz="2900" dirty="0"/>
              <a:t>04 صور شمسية.</a:t>
            </a:r>
            <a:endParaRPr lang="fr-FR" sz="2900" dirty="0"/>
          </a:p>
          <a:p>
            <a:pPr algn="r" rtl="1"/>
            <a:r>
              <a:rPr lang="ar-DZ" sz="2900" dirty="0"/>
              <a:t>شهادة الإقامة.</a:t>
            </a:r>
            <a:endParaRPr lang="fr-FR" sz="2900" dirty="0"/>
          </a:p>
          <a:p>
            <a:pPr algn="r" rtl="1"/>
            <a:r>
              <a:rPr lang="ar-DZ" sz="2900" dirty="0"/>
              <a:t>وصل حقوق الإيواء 400 </a:t>
            </a:r>
            <a:r>
              <a:rPr lang="ar-DZ" sz="2900" dirty="0" err="1"/>
              <a:t>د</a:t>
            </a:r>
            <a:r>
              <a:rPr lang="ar-DZ" dirty="0" err="1"/>
              <a:t>ج</a:t>
            </a:r>
            <a:endParaRPr lang="fr-FR" dirty="0"/>
          </a:p>
          <a:p>
            <a:pPr algn="r" rtl="1"/>
            <a:endParaRPr lang="fr-FR" dirty="0"/>
          </a:p>
        </p:txBody>
      </p:sp>
      <p:sp>
        <p:nvSpPr>
          <p:cNvPr id="3" name="Titre 2"/>
          <p:cNvSpPr>
            <a:spLocks noGrp="1"/>
          </p:cNvSpPr>
          <p:nvPr>
            <p:ph type="title"/>
          </p:nvPr>
        </p:nvSpPr>
        <p:spPr>
          <a:xfrm>
            <a:off x="1981200" y="71414"/>
            <a:ext cx="8229600" cy="928694"/>
          </a:xfrm>
        </p:spPr>
        <p:txBody>
          <a:bodyPr/>
          <a:lstStyle/>
          <a:p>
            <a:pPr algn="ctr"/>
            <a:r>
              <a:rPr lang="ar-DZ" dirty="0"/>
              <a:t>خدمة الإيــواء</a:t>
            </a:r>
            <a:endParaRPr lang="fr-FR" dirty="0"/>
          </a:p>
        </p:txBody>
      </p:sp>
      <p:sp>
        <p:nvSpPr>
          <p:cNvPr id="4" name="Espace réservé du pied de page 3">
            <a:extLst>
              <a:ext uri="{FF2B5EF4-FFF2-40B4-BE49-F238E27FC236}">
                <a16:creationId xmlns:a16="http://schemas.microsoft.com/office/drawing/2014/main" xmlns="" id="{B447FC2B-DCCD-465A-B229-9EA9789C1AD0}"/>
              </a:ext>
            </a:extLst>
          </p:cNvPr>
          <p:cNvSpPr>
            <a:spLocks noGrp="1"/>
          </p:cNvSpPr>
          <p:nvPr>
            <p:ph type="ftr" sz="quarter" idx="11"/>
          </p:nvPr>
        </p:nvSpPr>
        <p:spPr>
          <a:xfrm>
            <a:off x="2637183" y="6318271"/>
            <a:ext cx="7349935"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5" name="Espace réservé du numéro de diapositive 4">
            <a:extLst>
              <a:ext uri="{FF2B5EF4-FFF2-40B4-BE49-F238E27FC236}">
                <a16:creationId xmlns:a16="http://schemas.microsoft.com/office/drawing/2014/main" xmlns="" id="{860AB452-121E-9C49-F92C-C96A14099438}"/>
              </a:ext>
            </a:extLst>
          </p:cNvPr>
          <p:cNvSpPr>
            <a:spLocks noGrp="1"/>
          </p:cNvSpPr>
          <p:nvPr>
            <p:ph type="sldNum" sz="quarter" idx="12"/>
          </p:nvPr>
        </p:nvSpPr>
        <p:spPr/>
        <p:txBody>
          <a:bodyPr/>
          <a:lstStyle/>
          <a:p>
            <a:fld id="{7AB38AD5-5AF1-4FC5-AFC1-E60CF5C131B5}" type="slidenum">
              <a:rPr lang="fr-FR" smtClean="0"/>
              <a:pPr/>
              <a:t>53</a:t>
            </a:fld>
            <a:endParaRPr lang="fr-FR"/>
          </a:p>
        </p:txBody>
      </p:sp>
    </p:spTree>
  </p:cSld>
  <p:clrMapOvr>
    <a:masterClrMapping/>
  </p:clrMapOvr>
  <p:transition spd="slow">
    <p:checke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009804" y="2332062"/>
            <a:ext cx="8229600" cy="4525963"/>
          </a:xfrm>
        </p:spPr>
        <p:txBody>
          <a:bodyPr/>
          <a:lstStyle/>
          <a:p>
            <a:pPr algn="r" rtl="1"/>
            <a:endParaRPr lang="ar-DZ" dirty="0"/>
          </a:p>
          <a:p>
            <a:pPr algn="r" rtl="1"/>
            <a:endParaRPr lang="ar-DZ" dirty="0"/>
          </a:p>
          <a:p>
            <a:pPr algn="r" rtl="1">
              <a:buNone/>
            </a:pPr>
            <a:r>
              <a:rPr lang="ar-DZ" b="1" dirty="0">
                <a:solidFill>
                  <a:schemeClr val="accent2">
                    <a:lumMod val="75000"/>
                  </a:schemeClr>
                </a:solidFill>
              </a:rPr>
              <a:t>النشاطات الثقافية العلمية والرياضية.</a:t>
            </a:r>
            <a:endParaRPr lang="fr-FR" b="1" dirty="0">
              <a:solidFill>
                <a:schemeClr val="accent2">
                  <a:lumMod val="75000"/>
                </a:schemeClr>
              </a:solidFill>
            </a:endParaRPr>
          </a:p>
          <a:p>
            <a:pPr algn="r" rtl="1"/>
            <a:r>
              <a:rPr lang="ar-DZ" dirty="0"/>
              <a:t>تتوفر </a:t>
            </a:r>
            <a:r>
              <a:rPr lang="ar-DZ" dirty="0" err="1"/>
              <a:t>الإقامات</a:t>
            </a:r>
            <a:r>
              <a:rPr lang="ar-DZ" dirty="0"/>
              <a:t> الجامعية على مرافق رياضية وثقافية وعلمية موضوعة تحت تصرف الطالب المقيم بغرض الاستفادة منها والمساهمة في تفعيل وتطوير النشاطات داخل الإقامة وتتمثل في :</a:t>
            </a:r>
            <a:endParaRPr lang="fr-FR" dirty="0"/>
          </a:p>
          <a:p>
            <a:pPr algn="r" rtl="1"/>
            <a:r>
              <a:rPr lang="ar-DZ" dirty="0"/>
              <a:t>قاعة متعددة الرياضات, قاعة متعددة النشاطات. ملاعب. قاعة انترنت. مكتبة. قاعة مطالعة</a:t>
            </a:r>
            <a:endParaRPr lang="fr-FR" dirty="0"/>
          </a:p>
        </p:txBody>
      </p:sp>
      <p:sp>
        <p:nvSpPr>
          <p:cNvPr id="3" name="Titre 2"/>
          <p:cNvSpPr>
            <a:spLocks noGrp="1"/>
          </p:cNvSpPr>
          <p:nvPr>
            <p:ph type="title"/>
          </p:nvPr>
        </p:nvSpPr>
        <p:spPr/>
        <p:txBody>
          <a:bodyPr/>
          <a:lstStyle/>
          <a:p>
            <a:pPr algn="ctr"/>
            <a:r>
              <a:rPr lang="ar-DZ" dirty="0"/>
              <a:t>رابعا النشاطات الثقافية العلمية والرياضية</a:t>
            </a:r>
            <a:endParaRPr lang="fr-FR" dirty="0"/>
          </a:p>
        </p:txBody>
      </p:sp>
      <p:pic>
        <p:nvPicPr>
          <p:cNvPr id="4" name="Image 3" descr="kisspng-2016-summer-olympics-rio-de-janeiro-2012-summer-ol-olympics-5ac074cc1683e9.2151944615225622520922.png"/>
          <p:cNvPicPr>
            <a:picLocks noChangeAspect="1"/>
          </p:cNvPicPr>
          <p:nvPr/>
        </p:nvPicPr>
        <p:blipFill>
          <a:blip r:embed="rId2"/>
          <a:srcRect l="2343" t="16814" r="3906" b="16814"/>
          <a:stretch>
            <a:fillRect/>
          </a:stretch>
        </p:blipFill>
        <p:spPr>
          <a:xfrm>
            <a:off x="3452794" y="1428736"/>
            <a:ext cx="2714612" cy="1571636"/>
          </a:xfrm>
          <a:prstGeom prst="rect">
            <a:avLst/>
          </a:prstGeom>
        </p:spPr>
      </p:pic>
      <p:pic>
        <p:nvPicPr>
          <p:cNvPr id="5" name="Image 4" descr="kisspng-science-project-laboratory-art-cience-5b15e6d9599221.8684920115281620093669.png"/>
          <p:cNvPicPr>
            <a:picLocks noChangeAspect="1"/>
          </p:cNvPicPr>
          <p:nvPr/>
        </p:nvPicPr>
        <p:blipFill>
          <a:blip r:embed="rId3"/>
          <a:stretch>
            <a:fillRect/>
          </a:stretch>
        </p:blipFill>
        <p:spPr>
          <a:xfrm>
            <a:off x="6667504" y="1142984"/>
            <a:ext cx="2357454" cy="1934312"/>
          </a:xfrm>
          <a:prstGeom prst="rect">
            <a:avLst/>
          </a:prstGeom>
        </p:spPr>
      </p:pic>
      <p:sp>
        <p:nvSpPr>
          <p:cNvPr id="6" name="Espace réservé du pied de page 5">
            <a:extLst>
              <a:ext uri="{FF2B5EF4-FFF2-40B4-BE49-F238E27FC236}">
                <a16:creationId xmlns:a16="http://schemas.microsoft.com/office/drawing/2014/main" xmlns="" id="{2B0BCD5B-C94D-DCD4-97E1-DA7804B13306}"/>
              </a:ext>
            </a:extLst>
          </p:cNvPr>
          <p:cNvSpPr>
            <a:spLocks noGrp="1"/>
          </p:cNvSpPr>
          <p:nvPr>
            <p:ph type="ftr" sz="quarter" idx="11"/>
          </p:nvPr>
        </p:nvSpPr>
        <p:spPr>
          <a:xfrm>
            <a:off x="2560487" y="6233890"/>
            <a:ext cx="7280719"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xmlns="" id="{C5295A82-EBF6-93DD-1B78-C9B9DC4E413A}"/>
              </a:ext>
            </a:extLst>
          </p:cNvPr>
          <p:cNvSpPr>
            <a:spLocks noGrp="1"/>
          </p:cNvSpPr>
          <p:nvPr>
            <p:ph type="sldNum" sz="quarter" idx="12"/>
          </p:nvPr>
        </p:nvSpPr>
        <p:spPr/>
        <p:txBody>
          <a:bodyPr/>
          <a:lstStyle/>
          <a:p>
            <a:fld id="{7AB38AD5-5AF1-4FC5-AFC1-E60CF5C131B5}" type="slidenum">
              <a:rPr lang="fr-FR" smtClean="0"/>
              <a:pPr/>
              <a:t>54</a:t>
            </a:fld>
            <a:endParaRPr lang="fr-FR"/>
          </a:p>
        </p:txBody>
      </p:sp>
    </p:spTree>
  </p:cSld>
  <p:clrMapOvr>
    <a:masterClrMapping/>
  </p:clrMapOvr>
  <p:transition spd="slow">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81200" y="2117748"/>
            <a:ext cx="8229600" cy="4525963"/>
          </a:xfrm>
        </p:spPr>
        <p:txBody>
          <a:bodyPr/>
          <a:lstStyle/>
          <a:p>
            <a:pPr algn="r" rtl="1">
              <a:buNone/>
            </a:pPr>
            <a:endParaRPr lang="fr-FR" dirty="0"/>
          </a:p>
          <a:p>
            <a:pPr algn="r" rtl="1">
              <a:buNone/>
            </a:pPr>
            <a:r>
              <a:rPr lang="ar-DZ" b="1" dirty="0">
                <a:solidFill>
                  <a:schemeClr val="accent2">
                    <a:lumMod val="75000"/>
                  </a:schemeClr>
                </a:solidFill>
              </a:rPr>
              <a:t>الوقاية الصحية</a:t>
            </a:r>
          </a:p>
          <a:p>
            <a:pPr algn="r" rtl="1"/>
            <a:r>
              <a:rPr lang="ar-DZ" dirty="0"/>
              <a:t>توجد على مستوى كل إقامة جامعية وحدة للطب الوقائي تعمل على مدار الساعة </a:t>
            </a:r>
            <a:r>
              <a:rPr lang="ar-DZ" dirty="0" err="1"/>
              <a:t>و</a:t>
            </a:r>
            <a:r>
              <a:rPr lang="ar-DZ" dirty="0"/>
              <a:t> بالتنسيق مع مصالح  الصحة العمومية تضمن فحوصات طبية منتظمة ومتابعة صحية للطالب إضافة إلى تقديم الإسعافات الأولية </a:t>
            </a:r>
            <a:r>
              <a:rPr lang="ar-DZ" dirty="0" err="1"/>
              <a:t>و</a:t>
            </a:r>
            <a:r>
              <a:rPr lang="ar-DZ" dirty="0"/>
              <a:t> تنظيم  أيام </a:t>
            </a:r>
            <a:r>
              <a:rPr lang="ar-DZ" dirty="0" err="1"/>
              <a:t>تحسيسية</a:t>
            </a:r>
            <a:r>
              <a:rPr lang="ar-DZ" dirty="0"/>
              <a:t> </a:t>
            </a:r>
            <a:r>
              <a:rPr lang="ar-DZ" dirty="0" err="1"/>
              <a:t>وتوعوية</a:t>
            </a:r>
            <a:r>
              <a:rPr lang="ar-DZ" dirty="0"/>
              <a:t>  وندوات لفائدة الطلبة والعمال.</a:t>
            </a:r>
            <a:endParaRPr lang="fr-FR" dirty="0"/>
          </a:p>
        </p:txBody>
      </p:sp>
      <p:sp>
        <p:nvSpPr>
          <p:cNvPr id="3" name="Titre 2"/>
          <p:cNvSpPr>
            <a:spLocks noGrp="1"/>
          </p:cNvSpPr>
          <p:nvPr>
            <p:ph type="title"/>
          </p:nvPr>
        </p:nvSpPr>
        <p:spPr>
          <a:xfrm>
            <a:off x="3667108" y="274638"/>
            <a:ext cx="6429420" cy="1143000"/>
          </a:xfrm>
        </p:spPr>
        <p:txBody>
          <a:bodyPr/>
          <a:lstStyle/>
          <a:p>
            <a:pPr algn="r"/>
            <a:r>
              <a:rPr lang="ar-DZ" dirty="0"/>
              <a:t>خامسا الوقاية الصحية</a:t>
            </a:r>
            <a:endParaRPr lang="fr-FR" dirty="0"/>
          </a:p>
        </p:txBody>
      </p:sp>
      <p:pic>
        <p:nvPicPr>
          <p:cNvPr id="4" name="Image 3" descr="transparent-stethoscope-5d9ca74378d741.141807091570547523495.png"/>
          <p:cNvPicPr>
            <a:picLocks noChangeAspect="1"/>
          </p:cNvPicPr>
          <p:nvPr/>
        </p:nvPicPr>
        <p:blipFill>
          <a:blip r:embed="rId2"/>
          <a:srcRect l="14000" r="6500"/>
          <a:stretch>
            <a:fillRect/>
          </a:stretch>
        </p:blipFill>
        <p:spPr>
          <a:xfrm>
            <a:off x="1881158" y="214291"/>
            <a:ext cx="2071702" cy="2605897"/>
          </a:xfrm>
          <a:prstGeom prst="rect">
            <a:avLst/>
          </a:prstGeom>
        </p:spPr>
      </p:pic>
      <p:sp>
        <p:nvSpPr>
          <p:cNvPr id="5" name="Espace réservé du pied de page 4">
            <a:extLst>
              <a:ext uri="{FF2B5EF4-FFF2-40B4-BE49-F238E27FC236}">
                <a16:creationId xmlns:a16="http://schemas.microsoft.com/office/drawing/2014/main" xmlns="" id="{39806EA4-3539-85CA-BEC5-717526051F06}"/>
              </a:ext>
            </a:extLst>
          </p:cNvPr>
          <p:cNvSpPr>
            <a:spLocks noGrp="1"/>
          </p:cNvSpPr>
          <p:nvPr>
            <p:ph type="ftr" sz="quarter" idx="11"/>
          </p:nvPr>
        </p:nvSpPr>
        <p:spPr>
          <a:xfrm>
            <a:off x="2378766" y="6076640"/>
            <a:ext cx="6731092"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numéro de diapositive 5">
            <a:extLst>
              <a:ext uri="{FF2B5EF4-FFF2-40B4-BE49-F238E27FC236}">
                <a16:creationId xmlns:a16="http://schemas.microsoft.com/office/drawing/2014/main" xmlns="" id="{96013F55-D160-794D-A6D1-1B858578FBCE}"/>
              </a:ext>
            </a:extLst>
          </p:cNvPr>
          <p:cNvSpPr>
            <a:spLocks noGrp="1"/>
          </p:cNvSpPr>
          <p:nvPr>
            <p:ph type="sldNum" sz="quarter" idx="12"/>
          </p:nvPr>
        </p:nvSpPr>
        <p:spPr/>
        <p:txBody>
          <a:bodyPr/>
          <a:lstStyle/>
          <a:p>
            <a:fld id="{7AB38AD5-5AF1-4FC5-AFC1-E60CF5C131B5}" type="slidenum">
              <a:rPr lang="fr-FR" smtClean="0"/>
              <a:pPr/>
              <a:t>55</a:t>
            </a:fld>
            <a:endParaRPr lang="fr-FR"/>
          </a:p>
        </p:txBody>
      </p:sp>
    </p:spTree>
  </p:cSld>
  <p:clrMapOvr>
    <a:masterClrMapping/>
  </p:clrMapOvr>
  <p:transition spd="slow">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981200" y="1881982"/>
            <a:ext cx="8229600" cy="4525963"/>
          </a:xfrm>
        </p:spPr>
        <p:txBody>
          <a:bodyPr>
            <a:normAutofit/>
          </a:bodyPr>
          <a:lstStyle/>
          <a:p>
            <a:pPr algn="r" rtl="1">
              <a:buNone/>
            </a:pPr>
            <a:r>
              <a:rPr lang="ar-DZ" b="1" dirty="0">
                <a:solidFill>
                  <a:schemeClr val="accent2">
                    <a:lumMod val="75000"/>
                  </a:schemeClr>
                </a:solidFill>
              </a:rPr>
              <a:t>خدمة الإطعام</a:t>
            </a:r>
          </a:p>
          <a:p>
            <a:pPr algn="r" rtl="1">
              <a:buNone/>
            </a:pPr>
            <a:r>
              <a:rPr lang="ar-DZ" dirty="0"/>
              <a:t>تقدم خدمات الإطعام لفائدة الطلبة المقيمين على مستوى المطاعم الجامعية الموجودة </a:t>
            </a:r>
            <a:r>
              <a:rPr lang="ar-DZ" dirty="0" err="1"/>
              <a:t>بالاقامات</a:t>
            </a:r>
            <a:r>
              <a:rPr lang="ar-DZ" dirty="0"/>
              <a:t> الجامعية وللطلبة الخارجيين على مستوى المطعم المركزي الموجود بالجامعة ويمكن لأي طالب الاستفادة من الإطعام بعد حصوله على  بطاقة المقيم التي تسلمها إدارة الإقامة بالنسبة للمقيمين.</a:t>
            </a:r>
            <a:endParaRPr lang="fr-FR" dirty="0"/>
          </a:p>
          <a:p>
            <a:pPr algn="r" rtl="1"/>
            <a:r>
              <a:rPr lang="ar-DZ" dirty="0"/>
              <a:t>أما بالنسبة للطلبة الخارجيين فتسلم من طرف إدارة المطعم المركزي بعد تقديم الملف المتكون من:</a:t>
            </a:r>
            <a:endParaRPr lang="fr-FR" dirty="0"/>
          </a:p>
          <a:p>
            <a:pPr algn="r" rtl="1"/>
            <a:r>
              <a:rPr lang="ar-DZ" dirty="0"/>
              <a:t>نسخة من شهادة التسجيل.</a:t>
            </a:r>
            <a:endParaRPr lang="fr-FR" dirty="0"/>
          </a:p>
          <a:p>
            <a:pPr algn="r" rtl="1"/>
            <a:r>
              <a:rPr lang="ar-DZ" dirty="0"/>
              <a:t>نسخة من بطاقة التعريف الوطنية.</a:t>
            </a:r>
            <a:endParaRPr lang="fr-FR" dirty="0"/>
          </a:p>
          <a:p>
            <a:pPr algn="r" rtl="1"/>
            <a:r>
              <a:rPr lang="ar-DZ" dirty="0"/>
              <a:t>صورة شمسية.</a:t>
            </a:r>
            <a:endParaRPr lang="fr-FR" dirty="0"/>
          </a:p>
          <a:p>
            <a:pPr algn="r"/>
            <a:endParaRPr lang="fr-FR" dirty="0"/>
          </a:p>
        </p:txBody>
      </p:sp>
      <p:sp>
        <p:nvSpPr>
          <p:cNvPr id="3" name="Titre 2"/>
          <p:cNvSpPr>
            <a:spLocks noGrp="1"/>
          </p:cNvSpPr>
          <p:nvPr>
            <p:ph type="title"/>
          </p:nvPr>
        </p:nvSpPr>
        <p:spPr>
          <a:xfrm>
            <a:off x="6196042" y="274638"/>
            <a:ext cx="4329114" cy="1143000"/>
          </a:xfrm>
        </p:spPr>
        <p:txBody>
          <a:bodyPr>
            <a:normAutofit/>
          </a:bodyPr>
          <a:lstStyle/>
          <a:p>
            <a:pPr algn="ctr"/>
            <a:r>
              <a:rPr lang="ar-DZ" dirty="0"/>
              <a:t>سادسا خدمة الإطعام</a:t>
            </a:r>
            <a:endParaRPr lang="fr-FR" dirty="0"/>
          </a:p>
        </p:txBody>
      </p:sp>
      <p:pic>
        <p:nvPicPr>
          <p:cNvPr id="4" name="Image 3" descr="kisspng-cafe-italian-cuisine-fast-food-restaurant-logo-gray-knife-and-fork-circle-5a8e0d68c2db00.8025178115192589847981.png"/>
          <p:cNvPicPr>
            <a:picLocks noChangeAspect="1"/>
          </p:cNvPicPr>
          <p:nvPr/>
        </p:nvPicPr>
        <p:blipFill>
          <a:blip r:embed="rId2" cstate="print"/>
          <a:stretch>
            <a:fillRect/>
          </a:stretch>
        </p:blipFill>
        <p:spPr>
          <a:xfrm>
            <a:off x="4381488" y="648370"/>
            <a:ext cx="1523540" cy="1566185"/>
          </a:xfrm>
          <a:prstGeom prst="rect">
            <a:avLst/>
          </a:prstGeom>
        </p:spPr>
      </p:pic>
      <p:pic>
        <p:nvPicPr>
          <p:cNvPr id="6" name="Image 5" descr="kisspng-chef-vector-graphics-cooking-image-clip-art-mt-everest-restaurant-nepali-indian-cuisine-5ccd766de41625.7656074015569690699343.png"/>
          <p:cNvPicPr>
            <a:picLocks noChangeAspect="1"/>
          </p:cNvPicPr>
          <p:nvPr/>
        </p:nvPicPr>
        <p:blipFill>
          <a:blip r:embed="rId3"/>
          <a:srcRect l="3274" t="6869" b="9265"/>
          <a:stretch>
            <a:fillRect/>
          </a:stretch>
        </p:blipFill>
        <p:spPr>
          <a:xfrm>
            <a:off x="1595407" y="71438"/>
            <a:ext cx="2636501" cy="2285992"/>
          </a:xfrm>
          <a:prstGeom prst="rect">
            <a:avLst/>
          </a:prstGeom>
        </p:spPr>
      </p:pic>
      <p:sp>
        <p:nvSpPr>
          <p:cNvPr id="5" name="Espace réservé du pied de page 4">
            <a:extLst>
              <a:ext uri="{FF2B5EF4-FFF2-40B4-BE49-F238E27FC236}">
                <a16:creationId xmlns:a16="http://schemas.microsoft.com/office/drawing/2014/main" xmlns="" id="{423C25F3-B7DC-E36D-EB9A-EE3D19EBFD77}"/>
              </a:ext>
            </a:extLst>
          </p:cNvPr>
          <p:cNvSpPr>
            <a:spLocks noGrp="1"/>
          </p:cNvSpPr>
          <p:nvPr>
            <p:ph type="ftr" sz="quarter" idx="11"/>
          </p:nvPr>
        </p:nvSpPr>
        <p:spPr>
          <a:xfrm>
            <a:off x="2678252" y="6063217"/>
            <a:ext cx="7035579"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numéro de diapositive 6">
            <a:extLst>
              <a:ext uri="{FF2B5EF4-FFF2-40B4-BE49-F238E27FC236}">
                <a16:creationId xmlns:a16="http://schemas.microsoft.com/office/drawing/2014/main" xmlns="" id="{FE00EDA1-6AEC-7161-C523-9CE77055CD3C}"/>
              </a:ext>
            </a:extLst>
          </p:cNvPr>
          <p:cNvSpPr>
            <a:spLocks noGrp="1"/>
          </p:cNvSpPr>
          <p:nvPr>
            <p:ph type="sldNum" sz="quarter" idx="12"/>
          </p:nvPr>
        </p:nvSpPr>
        <p:spPr/>
        <p:txBody>
          <a:bodyPr/>
          <a:lstStyle/>
          <a:p>
            <a:fld id="{7AB38AD5-5AF1-4FC5-AFC1-E60CF5C131B5}" type="slidenum">
              <a:rPr lang="fr-FR" smtClean="0"/>
              <a:pPr/>
              <a:t>56</a:t>
            </a:fld>
            <a:endParaRPr lang="fr-FR"/>
          </a:p>
        </p:txBody>
      </p:sp>
    </p:spTree>
  </p:cSld>
  <p:clrMapOvr>
    <a:masterClrMapping/>
  </p:clrMapOvr>
  <p:transition spd="slow">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dou.png"/>
          <p:cNvPicPr>
            <a:picLocks noGrp="1" noChangeAspect="1"/>
          </p:cNvPicPr>
          <p:nvPr>
            <p:ph idx="1"/>
          </p:nvPr>
        </p:nvPicPr>
        <p:blipFill>
          <a:blip r:embed="rId2"/>
          <a:srcRect l="2778" r="5556" b="22927"/>
          <a:stretch>
            <a:fillRect/>
          </a:stretch>
        </p:blipFill>
        <p:spPr>
          <a:xfrm>
            <a:off x="3881422" y="2643182"/>
            <a:ext cx="4714908" cy="3857652"/>
          </a:xfrm>
        </p:spPr>
      </p:pic>
      <p:sp>
        <p:nvSpPr>
          <p:cNvPr id="5" name="ZoneTexte 4"/>
          <p:cNvSpPr txBox="1"/>
          <p:nvPr/>
        </p:nvSpPr>
        <p:spPr>
          <a:xfrm>
            <a:off x="1952596" y="357166"/>
            <a:ext cx="8286808" cy="2357454"/>
          </a:xfrm>
          <a:prstGeom prst="rect">
            <a:avLst/>
          </a:prstGeom>
          <a:noFill/>
        </p:spPr>
        <p:txBody>
          <a:bodyPr wrap="square" rtlCol="0">
            <a:spAutoFit/>
          </a:bodyPr>
          <a:lstStyle/>
          <a:p>
            <a:pPr algn="r" rtl="1"/>
            <a:r>
              <a:rPr lang="ar-DZ" sz="2400" dirty="0"/>
              <a:t>ولكل استفسار </a:t>
            </a:r>
            <a:r>
              <a:rPr lang="ar-DZ" sz="2400" dirty="0" err="1"/>
              <a:t>او</a:t>
            </a:r>
            <a:r>
              <a:rPr lang="ar-DZ" sz="2400" dirty="0"/>
              <a:t> توضيح تضع مديرية الخدمات الجامعية بين </a:t>
            </a:r>
            <a:r>
              <a:rPr lang="ar-DZ" sz="2400" dirty="0" err="1"/>
              <a:t>ايدي</a:t>
            </a:r>
            <a:r>
              <a:rPr lang="ar-DZ" sz="2400" dirty="0"/>
              <a:t> الطلبة الأعزاء القنوات الإعلامية التالية:</a:t>
            </a:r>
            <a:endParaRPr lang="fr-FR" sz="2400" dirty="0"/>
          </a:p>
          <a:p>
            <a:pPr algn="r" rtl="1"/>
            <a:r>
              <a:rPr lang="ar-DZ" sz="2400" dirty="0"/>
              <a:t>صفحة </a:t>
            </a:r>
            <a:r>
              <a:rPr lang="ar-DZ" sz="2400" dirty="0" err="1"/>
              <a:t>الفسبوك</a:t>
            </a:r>
            <a:r>
              <a:rPr lang="ar-DZ" sz="2400" dirty="0"/>
              <a:t>:  </a:t>
            </a:r>
            <a:r>
              <a:rPr lang="ar-DZ" sz="2400" b="1" dirty="0">
                <a:solidFill>
                  <a:srgbClr val="FF0000"/>
                </a:solidFill>
              </a:rPr>
              <a:t>مديرية الخدمات الجامعية ادرار</a:t>
            </a:r>
            <a:endParaRPr lang="fr-FR" sz="2400" dirty="0">
              <a:solidFill>
                <a:srgbClr val="FF0000"/>
              </a:solidFill>
            </a:endParaRPr>
          </a:p>
          <a:p>
            <a:pPr algn="r" rtl="1"/>
            <a:r>
              <a:rPr lang="ar-DZ" sz="2400" dirty="0"/>
              <a:t>البريد </a:t>
            </a:r>
            <a:r>
              <a:rPr lang="ar-DZ" sz="2400" dirty="0" err="1"/>
              <a:t>الاكتروني</a:t>
            </a:r>
            <a:r>
              <a:rPr lang="ar-DZ" sz="2400" dirty="0"/>
              <a:t> :  </a:t>
            </a:r>
            <a:r>
              <a:rPr lang="fr-FR" sz="2400" b="1" dirty="0">
                <a:solidFill>
                  <a:srgbClr val="0070C0"/>
                </a:solidFill>
              </a:rPr>
              <a:t>adrar@ono.dz</a:t>
            </a:r>
            <a:endParaRPr lang="fr-FR" sz="2400" dirty="0">
              <a:solidFill>
                <a:srgbClr val="0070C0"/>
              </a:solidFill>
            </a:endParaRPr>
          </a:p>
          <a:p>
            <a:pPr algn="r" rtl="1"/>
            <a:r>
              <a:rPr lang="ar-DZ" sz="2400" dirty="0" err="1"/>
              <a:t>او</a:t>
            </a:r>
            <a:r>
              <a:rPr lang="ar-DZ" sz="2400" dirty="0"/>
              <a:t> التوجه </a:t>
            </a:r>
            <a:r>
              <a:rPr lang="ar-DZ" sz="2400" dirty="0" err="1"/>
              <a:t>الى</a:t>
            </a:r>
            <a:r>
              <a:rPr lang="ar-DZ" sz="2400" dirty="0"/>
              <a:t> مقرها الكائن بالمدينة الجديدة سيدي محمد </a:t>
            </a:r>
            <a:r>
              <a:rPr lang="ar-DZ" sz="2400" dirty="0" err="1"/>
              <a:t>بلكبير</a:t>
            </a:r>
            <a:r>
              <a:rPr lang="ar-DZ" sz="2400" dirty="0"/>
              <a:t> بجوار </a:t>
            </a:r>
            <a:r>
              <a:rPr lang="ar-DZ" sz="2400" b="1" dirty="0"/>
              <a:t>المركب الرياضي</a:t>
            </a:r>
            <a:r>
              <a:rPr lang="ar-DZ" sz="2400" dirty="0"/>
              <a:t> ومتوسطة </a:t>
            </a:r>
            <a:r>
              <a:rPr lang="ar-DZ" sz="2400" b="1" dirty="0"/>
              <a:t>حكومي قدور بن </a:t>
            </a:r>
            <a:r>
              <a:rPr lang="ar-DZ" sz="2400" b="1" dirty="0" err="1"/>
              <a:t>علال</a:t>
            </a:r>
            <a:r>
              <a:rPr lang="ar-DZ" sz="2400" dirty="0"/>
              <a:t>.</a:t>
            </a:r>
            <a:endParaRPr lang="fr-FR" sz="2400" dirty="0"/>
          </a:p>
        </p:txBody>
      </p:sp>
      <p:sp>
        <p:nvSpPr>
          <p:cNvPr id="2" name="Espace réservé du pied de page 1">
            <a:extLst>
              <a:ext uri="{FF2B5EF4-FFF2-40B4-BE49-F238E27FC236}">
                <a16:creationId xmlns:a16="http://schemas.microsoft.com/office/drawing/2014/main" xmlns="" id="{FCDDF024-C9DD-6F7E-77E5-F49ED60DA5E6}"/>
              </a:ext>
            </a:extLst>
          </p:cNvPr>
          <p:cNvSpPr>
            <a:spLocks noGrp="1"/>
          </p:cNvSpPr>
          <p:nvPr>
            <p:ph type="ftr" sz="quarter" idx="11"/>
          </p:nvPr>
        </p:nvSpPr>
        <p:spPr>
          <a:xfrm>
            <a:off x="2491409" y="6407945"/>
            <a:ext cx="7679863" cy="365125"/>
          </a:xfrm>
        </p:spPr>
        <p:txBody>
          <a:bodyPr/>
          <a:lstStyle/>
          <a:p>
            <a:pPr algn="ctr"/>
            <a:r>
              <a:rPr lang="ar-DZ" sz="1400" b="1">
                <a:latin typeface="Tahoma" panose="020B0604030504040204" pitchFamily="34" charset="0"/>
                <a:ea typeface="Tahoma" panose="020B0604030504040204" pitchFamily="34" charset="0"/>
                <a:cs typeface="Tahoma" panose="020B0604030504040204" pitchFamily="34" charset="0"/>
              </a:rPr>
              <a:t>خلية اتصال ثانوية –جامعة                    جامعة أدرار                              </a:t>
            </a:r>
            <a:endParaRPr lang="fr-FR" sz="1400" b="1" dirty="0">
              <a:latin typeface="Tahoma" panose="020B0604030504040204" pitchFamily="34" charset="0"/>
              <a:ea typeface="Tahoma" panose="020B0604030504040204" pitchFamily="34" charset="0"/>
              <a:cs typeface="Tahoma" panose="020B0604030504040204" pitchFamily="34" charset="0"/>
            </a:endParaRPr>
          </a:p>
        </p:txBody>
      </p:sp>
      <p:sp>
        <p:nvSpPr>
          <p:cNvPr id="3" name="Espace réservé du numéro de diapositive 2">
            <a:extLst>
              <a:ext uri="{FF2B5EF4-FFF2-40B4-BE49-F238E27FC236}">
                <a16:creationId xmlns:a16="http://schemas.microsoft.com/office/drawing/2014/main" xmlns="" id="{77D5E813-7C66-8E98-EB65-FAE0B2A133E9}"/>
              </a:ext>
            </a:extLst>
          </p:cNvPr>
          <p:cNvSpPr>
            <a:spLocks noGrp="1"/>
          </p:cNvSpPr>
          <p:nvPr>
            <p:ph type="sldNum" sz="quarter" idx="12"/>
          </p:nvPr>
        </p:nvSpPr>
        <p:spPr/>
        <p:txBody>
          <a:bodyPr/>
          <a:lstStyle/>
          <a:p>
            <a:fld id="{7AB38AD5-5AF1-4FC5-AFC1-E60CF5C131B5}" type="slidenum">
              <a:rPr lang="fr-FR" smtClean="0"/>
              <a:pPr/>
              <a:t>57</a:t>
            </a:fld>
            <a:endParaRPr lang="fr-FR"/>
          </a:p>
        </p:txBody>
      </p:sp>
    </p:spTree>
  </p:cSld>
  <p:clrMapOvr>
    <a:masterClrMapping/>
  </p:clrMapOvr>
  <p:transition spd="slow">
    <p:circl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81B9788-3462-209F-C67C-98AF8896258F}"/>
              </a:ext>
            </a:extLst>
          </p:cNvPr>
          <p:cNvSpPr>
            <a:spLocks noGrp="1"/>
          </p:cNvSpPr>
          <p:nvPr>
            <p:ph type="title"/>
          </p:nvPr>
        </p:nvSpPr>
        <p:spPr>
          <a:xfrm>
            <a:off x="2592925" y="624110"/>
            <a:ext cx="8911687" cy="992655"/>
          </a:xfrm>
        </p:spPr>
        <p:txBody>
          <a:bodyPr>
            <a:normAutofit/>
          </a:bodyPr>
          <a:lstStyle/>
          <a:p>
            <a:pPr algn="ctr"/>
            <a:r>
              <a:rPr lang="ar-DZ" sz="4000" b="1" dirty="0"/>
              <a:t>أرضية "اسألني"</a:t>
            </a:r>
            <a:endParaRPr lang="fr-FR" sz="4000" b="1" dirty="0"/>
          </a:p>
        </p:txBody>
      </p:sp>
      <p:sp>
        <p:nvSpPr>
          <p:cNvPr id="3" name="Espace réservé du contenu 2">
            <a:extLst>
              <a:ext uri="{FF2B5EF4-FFF2-40B4-BE49-F238E27FC236}">
                <a16:creationId xmlns:a16="http://schemas.microsoft.com/office/drawing/2014/main" xmlns="" id="{42DD1834-6C38-3F8E-8CA9-3B29957DA7C3}"/>
              </a:ext>
            </a:extLst>
          </p:cNvPr>
          <p:cNvSpPr>
            <a:spLocks noGrp="1"/>
          </p:cNvSpPr>
          <p:nvPr>
            <p:ph idx="1"/>
          </p:nvPr>
        </p:nvSpPr>
        <p:spPr/>
        <p:txBody>
          <a:bodyPr>
            <a:normAutofit lnSpcReduction="10000"/>
          </a:bodyPr>
          <a:lstStyle/>
          <a:p>
            <a:pPr marL="0" indent="0" algn="ctr" rtl="1">
              <a:spcBef>
                <a:spcPts val="0"/>
              </a:spcBef>
              <a:buNone/>
            </a:pPr>
            <a:r>
              <a:rPr lang="ar-DZ" sz="3200" b="1" dirty="0"/>
              <a:t>لأي استفسار أو سؤال؛ </a:t>
            </a:r>
          </a:p>
          <a:p>
            <a:pPr marL="0" indent="0" algn="ctr" rtl="1">
              <a:spcBef>
                <a:spcPts val="0"/>
              </a:spcBef>
              <a:buNone/>
            </a:pPr>
            <a:r>
              <a:rPr lang="ar-DZ" sz="3200" b="1" dirty="0"/>
              <a:t>وضعت وزارة التعليم العالي والبحث العلمي أرضية موجهة لحاملي شهادة البكالوريا المستقبليين وأوليائهم:</a:t>
            </a:r>
          </a:p>
          <a:p>
            <a:pPr marL="0" indent="0" algn="ctr" rtl="1">
              <a:spcBef>
                <a:spcPts val="0"/>
              </a:spcBef>
              <a:buNone/>
            </a:pPr>
            <a:endParaRPr lang="ar-DZ" sz="3200" b="1" dirty="0"/>
          </a:p>
          <a:p>
            <a:pPr marL="0" indent="0" algn="ctr" rtl="1">
              <a:spcBef>
                <a:spcPts val="0"/>
              </a:spcBef>
              <a:buNone/>
            </a:pPr>
            <a:r>
              <a:rPr lang="ar-DZ" sz="3200" b="1" dirty="0"/>
              <a:t>رابط الدخول للأرضية:</a:t>
            </a:r>
          </a:p>
          <a:p>
            <a:pPr marL="0" indent="0" algn="ctr" rtl="1">
              <a:spcBef>
                <a:spcPts val="0"/>
              </a:spcBef>
              <a:buNone/>
            </a:pPr>
            <a:r>
              <a:rPr lang="fr-FR" sz="5400" b="1" u="sng" dirty="0">
                <a:solidFill>
                  <a:srgbClr val="FF6600"/>
                </a:solidFill>
                <a:latin typeface="Arial" panose="020B0604020202020204" pitchFamily="34" charset="0"/>
                <a:ea typeface="Times New Roman" panose="02020603050405020304" pitchFamily="18" charset="0"/>
                <a:cs typeface="Arial" panose="020B0604020202020204" pitchFamily="34" charset="0"/>
              </a:rPr>
              <a:t>ask.mesrs.dz</a:t>
            </a:r>
            <a:endParaRPr lang="fr-FR" sz="5400" b="1"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spcBef>
                <a:spcPts val="0"/>
              </a:spcBef>
              <a:buNone/>
            </a:pPr>
            <a:endParaRPr lang="fr-FR" dirty="0"/>
          </a:p>
        </p:txBody>
      </p:sp>
      <p:sp>
        <p:nvSpPr>
          <p:cNvPr id="4" name="Espace réservé du pied de page 3">
            <a:extLst>
              <a:ext uri="{FF2B5EF4-FFF2-40B4-BE49-F238E27FC236}">
                <a16:creationId xmlns:a16="http://schemas.microsoft.com/office/drawing/2014/main" xmlns="" id="{D1C4663D-F847-495E-ECFB-3AA7211104AB}"/>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285FB067-6BE6-D9CF-DEDA-50DD464005A2}"/>
              </a:ext>
            </a:extLst>
          </p:cNvPr>
          <p:cNvSpPr>
            <a:spLocks noGrp="1"/>
          </p:cNvSpPr>
          <p:nvPr>
            <p:ph type="sldNum" sz="quarter" idx="12"/>
          </p:nvPr>
        </p:nvSpPr>
        <p:spPr/>
        <p:txBody>
          <a:bodyPr/>
          <a:lstStyle/>
          <a:p>
            <a:fld id="{DCD455ED-B2AE-4D1C-8EDE-5C13CD1B5D94}" type="slidenum">
              <a:rPr lang="fr-FR" smtClean="0"/>
              <a:pPr/>
              <a:t>58</a:t>
            </a:fld>
            <a:endParaRPr lang="fr-FR"/>
          </a:p>
        </p:txBody>
      </p:sp>
    </p:spTree>
    <p:extLst>
      <p:ext uri="{BB962C8B-B14F-4D97-AF65-F5344CB8AC3E}">
        <p14:creationId xmlns:p14="http://schemas.microsoft.com/office/powerpoint/2010/main" xmlns="" val="2536538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3BF9C9-3BE7-3D1A-FF94-802AF9926ADF}"/>
              </a:ext>
            </a:extLst>
          </p:cNvPr>
          <p:cNvSpPr>
            <a:spLocks noGrp="1"/>
          </p:cNvSpPr>
          <p:nvPr>
            <p:ph type="title"/>
          </p:nvPr>
        </p:nvSpPr>
        <p:spPr/>
        <p:txBody>
          <a:bodyPr/>
          <a:lstStyle/>
          <a:p>
            <a:pPr algn="ctr" rtl="1">
              <a:spcBef>
                <a:spcPts val="1000"/>
              </a:spcBef>
            </a:pPr>
            <a:r>
              <a:rPr lang="ar-DZ" sz="4800" b="1" dirty="0">
                <a:latin typeface="+mn-lt"/>
                <a:ea typeface="+mn-ea"/>
                <a:cs typeface="+mn-cs"/>
              </a:rPr>
              <a:t>شكراً لحسن إصغائكم</a:t>
            </a:r>
            <a:endParaRPr lang="fr-FR" sz="4800" b="1" dirty="0">
              <a:latin typeface="+mn-lt"/>
              <a:ea typeface="+mn-ea"/>
              <a:cs typeface="+mn-cs"/>
            </a:endParaRPr>
          </a:p>
        </p:txBody>
      </p:sp>
      <p:sp>
        <p:nvSpPr>
          <p:cNvPr id="3" name="Espace réservé du contenu 2">
            <a:extLst>
              <a:ext uri="{FF2B5EF4-FFF2-40B4-BE49-F238E27FC236}">
                <a16:creationId xmlns:a16="http://schemas.microsoft.com/office/drawing/2014/main" xmlns="" id="{EA81C1F4-6CAB-8B74-8F54-E40C524DBB81}"/>
              </a:ext>
            </a:extLst>
          </p:cNvPr>
          <p:cNvSpPr>
            <a:spLocks noGrp="1"/>
          </p:cNvSpPr>
          <p:nvPr>
            <p:ph idx="1"/>
          </p:nvPr>
        </p:nvSpPr>
        <p:spPr>
          <a:xfrm>
            <a:off x="672662" y="2133600"/>
            <a:ext cx="10831950" cy="3777622"/>
          </a:xfrm>
        </p:spPr>
        <p:txBody>
          <a:bodyPr>
            <a:normAutofit fontScale="70000" lnSpcReduction="20000"/>
          </a:bodyPr>
          <a:lstStyle/>
          <a:p>
            <a:pPr algn="ctr"/>
            <a:endParaRPr lang="ar-DZ" dirty="0"/>
          </a:p>
          <a:p>
            <a:pPr algn="ctr"/>
            <a:endParaRPr lang="ar-DZ" dirty="0"/>
          </a:p>
          <a:p>
            <a:pPr marL="0" indent="0" algn="ctr" rtl="1">
              <a:buNone/>
            </a:pPr>
            <a:r>
              <a:rPr lang="ar-DZ" sz="4800" b="1" dirty="0"/>
              <a:t>والسلام عليكم ورحمة الله وبركاته</a:t>
            </a:r>
          </a:p>
          <a:p>
            <a:pPr marL="0" indent="0" algn="ctr" rtl="1">
              <a:buNone/>
            </a:pPr>
            <a:endParaRPr lang="ar-DZ" sz="4800" b="1" dirty="0"/>
          </a:p>
          <a:p>
            <a:pPr marL="0" indent="0" algn="ctr" rtl="1">
              <a:lnSpc>
                <a:spcPct val="170000"/>
              </a:lnSpc>
              <a:buNone/>
            </a:pPr>
            <a:r>
              <a:rPr lang="ar-DZ" sz="4500" b="1" dirty="0">
                <a:highlight>
                  <a:srgbClr val="00FFFF"/>
                </a:highlight>
              </a:rPr>
              <a:t>خلية اتصال ثانوية – جامعة تتمنى لكم النجاح </a:t>
            </a:r>
            <a:r>
              <a:rPr lang="ar-DZ" sz="4500" b="1" dirty="0" smtClean="0">
                <a:highlight>
                  <a:srgbClr val="00FFFF"/>
                </a:highlight>
              </a:rPr>
              <a:t>والتوفيق </a:t>
            </a:r>
            <a:r>
              <a:rPr lang="ar-DZ" sz="4500" b="1" dirty="0">
                <a:highlight>
                  <a:srgbClr val="00FFFF"/>
                </a:highlight>
              </a:rPr>
              <a:t>في </a:t>
            </a:r>
            <a:r>
              <a:rPr lang="ar-DZ" sz="4500" b="1" dirty="0" smtClean="0">
                <a:highlight>
                  <a:srgbClr val="00FFFF"/>
                </a:highlight>
              </a:rPr>
              <a:t>جميع اختياراتكم ومشاريعكم المستقبلية</a:t>
            </a:r>
            <a:r>
              <a:rPr lang="ar-DZ" sz="4500" b="1" dirty="0">
                <a:highlight>
                  <a:srgbClr val="00FFFF"/>
                </a:highlight>
              </a:rPr>
              <a:t>.</a:t>
            </a:r>
            <a:endParaRPr lang="fr-FR" sz="4500" b="1" dirty="0">
              <a:highlight>
                <a:srgbClr val="00FFFF"/>
              </a:highlight>
            </a:endParaRPr>
          </a:p>
        </p:txBody>
      </p:sp>
      <p:sp>
        <p:nvSpPr>
          <p:cNvPr id="4" name="Espace réservé du pied de page 3">
            <a:extLst>
              <a:ext uri="{FF2B5EF4-FFF2-40B4-BE49-F238E27FC236}">
                <a16:creationId xmlns:a16="http://schemas.microsoft.com/office/drawing/2014/main" xmlns="" id="{A4282E4A-5616-B260-D8F9-970404E0F07F}"/>
              </a:ext>
            </a:extLst>
          </p:cNvPr>
          <p:cNvSpPr>
            <a:spLocks noGrp="1"/>
          </p:cNvSpPr>
          <p:nvPr>
            <p:ph type="ftr" sz="quarter" idx="11"/>
          </p:nvPr>
        </p:nvSpPr>
        <p:spPr>
          <a:xfrm>
            <a:off x="838200" y="6356350"/>
            <a:ext cx="10515600" cy="365125"/>
          </a:xfrm>
        </p:spPr>
        <p:txBody>
          <a:bodyPr/>
          <a:lstStyle/>
          <a:p>
            <a:pPr algn="ctr"/>
            <a:r>
              <a:rPr lang="ar-DZ" sz="1400"/>
              <a:t>خلية اتصال ثانوية –جامعة                    جامعة أدرار                              </a:t>
            </a:r>
            <a:endParaRPr lang="fr-FR" sz="1400" dirty="0"/>
          </a:p>
        </p:txBody>
      </p:sp>
      <p:sp>
        <p:nvSpPr>
          <p:cNvPr id="6" name="Espace réservé du numéro de diapositive 5">
            <a:extLst>
              <a:ext uri="{FF2B5EF4-FFF2-40B4-BE49-F238E27FC236}">
                <a16:creationId xmlns:a16="http://schemas.microsoft.com/office/drawing/2014/main" xmlns="" id="{53D7050E-F237-A6D1-4D94-17BFCBDE0ABC}"/>
              </a:ext>
            </a:extLst>
          </p:cNvPr>
          <p:cNvSpPr>
            <a:spLocks noGrp="1"/>
          </p:cNvSpPr>
          <p:nvPr>
            <p:ph type="sldNum" sz="quarter" idx="12"/>
          </p:nvPr>
        </p:nvSpPr>
        <p:spPr/>
        <p:txBody>
          <a:bodyPr/>
          <a:lstStyle/>
          <a:p>
            <a:fld id="{DCD455ED-B2AE-4D1C-8EDE-5C13CD1B5D94}" type="slidenum">
              <a:rPr lang="fr-FR" smtClean="0"/>
              <a:pPr/>
              <a:t>59</a:t>
            </a:fld>
            <a:endParaRPr lang="fr-FR"/>
          </a:p>
        </p:txBody>
      </p:sp>
      <p:pic>
        <p:nvPicPr>
          <p:cNvPr id="5" name="Image 4">
            <a:extLst>
              <a:ext uri="{FF2B5EF4-FFF2-40B4-BE49-F238E27FC236}">
                <a16:creationId xmlns:a16="http://schemas.microsoft.com/office/drawing/2014/main" xmlns="" id="{31986235-7C45-5F48-6AE7-57CC36894CD0}"/>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41032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E56ED0-EB81-88B5-64BF-19A53D3926B8}"/>
              </a:ext>
            </a:extLst>
          </p:cNvPr>
          <p:cNvSpPr>
            <a:spLocks noGrp="1"/>
          </p:cNvSpPr>
          <p:nvPr>
            <p:ph type="title"/>
          </p:nvPr>
        </p:nvSpPr>
        <p:spPr>
          <a:xfrm>
            <a:off x="1943367" y="595312"/>
            <a:ext cx="8911687" cy="1280890"/>
          </a:xfrm>
        </p:spPr>
        <p:txBody>
          <a:bodyPr/>
          <a:lstStyle/>
          <a:p>
            <a:pPr algn="ctr"/>
            <a:r>
              <a:rPr lang="ar-DZ" b="1" dirty="0"/>
              <a:t>مثال عن كيفية حساب المعدل الموزون</a:t>
            </a:r>
            <a:endParaRPr lang="fr-FR" b="1" dirty="0"/>
          </a:p>
        </p:txBody>
      </p:sp>
      <mc:AlternateContent xmlns:mc="http://schemas.openxmlformats.org/markup-compatibility/2006">
        <mc:Choice xmlns:a14="http://schemas.microsoft.com/office/drawing/2010/main" xmlns="" Requires="a14">
          <p:graphicFrame>
            <p:nvGraphicFramePr>
              <p:cNvPr id="6" name="Tableau 6">
                <a:extLst>
                  <a:ext uri="{FF2B5EF4-FFF2-40B4-BE49-F238E27FC236}">
                    <a16:creationId xmlns:a16="http://schemas.microsoft.com/office/drawing/2014/main" id="{307591F2-9D1A-4357-948B-3312B28470C0}"/>
                  </a:ext>
                </a:extLst>
              </p:cNvPr>
              <p:cNvGraphicFramePr>
                <a:graphicFrameLocks noGrp="1"/>
              </p:cNvGraphicFramePr>
              <p:nvPr>
                <p:ph idx="1"/>
                <p:extLst>
                  <p:ext uri="{D42A27DB-BD31-4B8C-83A1-F6EECF244321}">
                    <p14:modId xmlns:p14="http://schemas.microsoft.com/office/powerpoint/2010/main" val="493071402"/>
                  </p:ext>
                </p:extLst>
              </p:nvPr>
            </p:nvGraphicFramePr>
            <p:xfrm>
              <a:off x="968991" y="2107094"/>
              <a:ext cx="10563367" cy="3093720"/>
            </p:xfrm>
            <a:graphic>
              <a:graphicData uri="http://schemas.openxmlformats.org/drawingml/2006/table">
                <a:tbl>
                  <a:tblPr firstRow="1" bandRow="1">
                    <a:tableStyleId>{5C22544A-7EE6-4342-B048-85BDC9FD1C3A}</a:tableStyleId>
                  </a:tblPr>
                  <a:tblGrid>
                    <a:gridCol w="4277956">
                      <a:extLst>
                        <a:ext uri="{9D8B030D-6E8A-4147-A177-3AD203B41FA5}">
                          <a16:colId xmlns:a16="http://schemas.microsoft.com/office/drawing/2014/main" val="3035523573"/>
                        </a:ext>
                      </a:extLst>
                    </a:gridCol>
                    <a:gridCol w="850554">
                      <a:extLst>
                        <a:ext uri="{9D8B030D-6E8A-4147-A177-3AD203B41FA5}">
                          <a16:colId xmlns:a16="http://schemas.microsoft.com/office/drawing/2014/main" val="2190594828"/>
                        </a:ext>
                      </a:extLst>
                    </a:gridCol>
                    <a:gridCol w="2104037">
                      <a:extLst>
                        <a:ext uri="{9D8B030D-6E8A-4147-A177-3AD203B41FA5}">
                          <a16:colId xmlns:a16="http://schemas.microsoft.com/office/drawing/2014/main" val="3354384840"/>
                        </a:ext>
                      </a:extLst>
                    </a:gridCol>
                    <a:gridCol w="3330820">
                      <a:extLst>
                        <a:ext uri="{9D8B030D-6E8A-4147-A177-3AD203B41FA5}">
                          <a16:colId xmlns:a16="http://schemas.microsoft.com/office/drawing/2014/main" val="1072879486"/>
                        </a:ext>
                      </a:extLst>
                    </a:gridCol>
                  </a:tblGrid>
                  <a:tr h="370840">
                    <a:tc>
                      <a:txBody>
                        <a:bodyPr/>
                        <a:lstStyle/>
                        <a:p>
                          <a:pPr algn="ctr" rtl="1"/>
                          <a:r>
                            <a:rPr lang="ar-DZ" b="0" dirty="0">
                              <a:solidFill>
                                <a:schemeClr val="tx1"/>
                              </a:solidFill>
                              <a:highlight>
                                <a:srgbClr val="00FFFF"/>
                              </a:highlight>
                            </a:rPr>
                            <a:t>المعدلات الموزونة</a:t>
                          </a:r>
                          <a:endParaRPr lang="fr-FR" b="0" dirty="0">
                            <a:solidFill>
                              <a:schemeClr val="tx1"/>
                            </a:solidFill>
                            <a:highlight>
                              <a:srgbClr val="00FFFF"/>
                            </a:highlight>
                          </a:endParaRPr>
                        </a:p>
                      </a:txBody>
                      <a:tcPr/>
                    </a:tc>
                    <a:tc>
                      <a:txBody>
                        <a:bodyPr/>
                        <a:lstStyle/>
                        <a:p>
                          <a:pPr algn="ctr" rtl="1"/>
                          <a:r>
                            <a:rPr lang="ar-DZ" b="0" dirty="0">
                              <a:solidFill>
                                <a:schemeClr val="tx1"/>
                              </a:solidFill>
                              <a:highlight>
                                <a:srgbClr val="00FFFF"/>
                              </a:highlight>
                            </a:rPr>
                            <a:t>الأولوية</a:t>
                          </a:r>
                          <a:endParaRPr lang="fr-FR" b="0" dirty="0">
                            <a:solidFill>
                              <a:schemeClr val="tx1"/>
                            </a:solidFill>
                            <a:highlight>
                              <a:srgbClr val="00FFFF"/>
                            </a:highlight>
                          </a:endParaRPr>
                        </a:p>
                      </a:txBody>
                      <a:tcPr/>
                    </a:tc>
                    <a:tc>
                      <a:txBody>
                        <a:bodyPr/>
                        <a:lstStyle/>
                        <a:p>
                          <a:pPr algn="ctr" rtl="1"/>
                          <a:r>
                            <a:rPr lang="ar-DZ" b="0" dirty="0">
                              <a:solidFill>
                                <a:schemeClr val="tx1"/>
                              </a:solidFill>
                              <a:highlight>
                                <a:srgbClr val="00FFFF"/>
                              </a:highlight>
                            </a:rPr>
                            <a:t>شعب البكالوريا</a:t>
                          </a:r>
                          <a:endParaRPr lang="fr-FR" b="0" dirty="0">
                            <a:solidFill>
                              <a:schemeClr val="tx1"/>
                            </a:solidFill>
                            <a:highlight>
                              <a:srgbClr val="00FFFF"/>
                            </a:highlight>
                          </a:endParaRPr>
                        </a:p>
                      </a:txBody>
                      <a:tcPr/>
                    </a:tc>
                    <a:tc>
                      <a:txBody>
                        <a:bodyPr/>
                        <a:lstStyle/>
                        <a:p>
                          <a:pPr algn="ctr" rtl="1"/>
                          <a:r>
                            <a:rPr lang="ar-DZ" b="0" dirty="0">
                              <a:solidFill>
                                <a:schemeClr val="tx1"/>
                              </a:solidFill>
                              <a:highlight>
                                <a:srgbClr val="00FFFF"/>
                              </a:highlight>
                            </a:rPr>
                            <a:t>الميدان أو الشعب</a:t>
                          </a:r>
                          <a:endParaRPr lang="fr-FR" b="0" dirty="0">
                            <a:solidFill>
                              <a:schemeClr val="tx1"/>
                            </a:solidFill>
                            <a:highlight>
                              <a:srgbClr val="00FFFF"/>
                            </a:highlight>
                          </a:endParaRPr>
                        </a:p>
                      </a:txBody>
                      <a:tcPr/>
                    </a:tc>
                    <a:extLst>
                      <a:ext uri="{0D108BD9-81ED-4DB2-BD59-A6C34878D82A}">
                        <a16:rowId xmlns:a16="http://schemas.microsoft.com/office/drawing/2014/main" val="1375687280"/>
                      </a:ext>
                    </a:extLst>
                  </a:tr>
                  <a:tr h="37084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800" b="1" i="1" kern="1200" dirty="0">
                            <a:solidFill>
                              <a:schemeClr val="dk1"/>
                            </a:solidFill>
                            <a:effectLst/>
                            <a:latin typeface="+mn-lt"/>
                            <a:ea typeface="+mn-ea"/>
                            <a:cs typeface="+mn-cs"/>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fr-FR" sz="1800" b="1" kern="1200" dirty="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sz="1600" b="1" i="1" kern="1200" smtClean="0">
                                        <a:solidFill>
                                          <a:schemeClr val="dk1"/>
                                        </a:solidFill>
                                        <a:effectLst/>
                                        <a:latin typeface="Cambria Math" panose="02040503050406030204" pitchFamily="18" charset="0"/>
                                        <a:ea typeface="+mn-ea"/>
                                        <a:cs typeface="+mn-cs"/>
                                      </a:rPr>
                                    </m:ctrlPr>
                                  </m:fPr>
                                  <m:num>
                                    <m:r>
                                      <a:rPr lang="ar-DZ" sz="1600" b="1" i="1" kern="1200" smtClean="0">
                                        <a:solidFill>
                                          <a:schemeClr val="dk1"/>
                                        </a:solidFill>
                                        <a:effectLst/>
                                        <a:latin typeface="Cambria Math" panose="02040503050406030204" pitchFamily="18" charset="0"/>
                                        <a:ea typeface="+mn-ea"/>
                                        <a:cs typeface="+mn-cs"/>
                                      </a:rPr>
                                      <m:t>الطبيعية</m:t>
                                    </m:r>
                                    <m:r>
                                      <a:rPr lang="ar-DZ" sz="1600" b="1" i="1" kern="1200" smtClean="0">
                                        <a:solidFill>
                                          <a:schemeClr val="dk1"/>
                                        </a:solidFill>
                                        <a:effectLst/>
                                        <a:latin typeface="Cambria Math" panose="02040503050406030204" pitchFamily="18" charset="0"/>
                                        <a:ea typeface="+mn-ea"/>
                                        <a:cs typeface="+mn-cs"/>
                                      </a:rPr>
                                      <m:t> </m:t>
                                    </m:r>
                                    <m:r>
                                      <a:rPr lang="ar-DZ" sz="1600" b="1" i="1" kern="1200" smtClean="0">
                                        <a:solidFill>
                                          <a:schemeClr val="dk1"/>
                                        </a:solidFill>
                                        <a:effectLst/>
                                        <a:latin typeface="Cambria Math" panose="02040503050406030204" pitchFamily="18" charset="0"/>
                                        <a:ea typeface="+mn-ea"/>
                                        <a:cs typeface="+mn-cs"/>
                                      </a:rPr>
                                      <m:t>العلوم</m:t>
                                    </m:r>
                                    <m:r>
                                      <a:rPr lang="ar-DZ" sz="1600" b="1" i="1" kern="1200" smtClean="0">
                                        <a:solidFill>
                                          <a:schemeClr val="dk1"/>
                                        </a:solidFill>
                                        <a:effectLst/>
                                        <a:latin typeface="Cambria Math" panose="02040503050406030204" pitchFamily="18" charset="0"/>
                                        <a:ea typeface="+mn-ea"/>
                                        <a:cs typeface="+mn-cs"/>
                                      </a:rPr>
                                      <m:t> </m:t>
                                    </m:r>
                                    <m:r>
                                      <a:rPr lang="ar-DZ" sz="1600" b="1" i="1" kern="1200" smtClean="0">
                                        <a:solidFill>
                                          <a:schemeClr val="dk1"/>
                                        </a:solidFill>
                                        <a:effectLst/>
                                        <a:latin typeface="Cambria Math" panose="02040503050406030204" pitchFamily="18" charset="0"/>
                                        <a:ea typeface="+mn-ea"/>
                                        <a:cs typeface="+mn-cs"/>
                                      </a:rPr>
                                      <m:t>علامة</m:t>
                                    </m:r>
                                    <m:r>
                                      <a:rPr lang="fr-FR" sz="1600" b="1" i="1" kern="1200" smtClean="0">
                                        <a:solidFill>
                                          <a:schemeClr val="dk1"/>
                                        </a:solidFill>
                                        <a:effectLst/>
                                        <a:latin typeface="Cambria Math" panose="02040503050406030204" pitchFamily="18" charset="0"/>
                                        <a:ea typeface="+mn-ea"/>
                                        <a:cs typeface="+mn-cs"/>
                                      </a:rPr>
                                      <m:t>+</m:t>
                                    </m:r>
                                    <m:d>
                                      <m:dPr>
                                        <m:ctrlPr>
                                          <a:rPr lang="fr-FR" sz="1600" b="1" i="1" kern="1200" smtClean="0">
                                            <a:solidFill>
                                              <a:schemeClr val="dk1"/>
                                            </a:solidFill>
                                            <a:effectLst/>
                                            <a:latin typeface="Cambria Math" panose="02040503050406030204" pitchFamily="18" charset="0"/>
                                            <a:ea typeface="+mn-ea"/>
                                            <a:cs typeface="+mn-cs"/>
                                          </a:rPr>
                                        </m:ctrlPr>
                                      </m:dPr>
                                      <m:e>
                                        <m:r>
                                          <a:rPr lang="ar-DZ" sz="1600" b="1" i="1" kern="1200" smtClean="0">
                                            <a:solidFill>
                                              <a:schemeClr val="dk1"/>
                                            </a:solidFill>
                                            <a:effectLst/>
                                            <a:latin typeface="Cambria Math" panose="02040503050406030204" pitchFamily="18" charset="0"/>
                                            <a:ea typeface="+mn-ea"/>
                                            <a:cs typeface="+mn-cs"/>
                                          </a:rPr>
                                          <m:t>𝟐</m:t>
                                        </m:r>
                                        <m:r>
                                          <a:rPr lang="ar-DZ" sz="1600" b="1" i="1" kern="1200" smtClean="0">
                                            <a:solidFill>
                                              <a:schemeClr val="dk1"/>
                                            </a:solidFill>
                                            <a:effectLst/>
                                            <a:latin typeface="Cambria Math" panose="02040503050406030204" pitchFamily="18" charset="0"/>
                                            <a:ea typeface="Cambria Math" panose="02040503050406030204" pitchFamily="18" charset="0"/>
                                            <a:cs typeface="+mn-cs"/>
                                          </a:rPr>
                                          <m:t>∗</m:t>
                                        </m:r>
                                        <m:r>
                                          <a:rPr lang="ar-DZ" sz="1600" b="1" i="1" kern="1200" smtClean="0">
                                            <a:solidFill>
                                              <a:schemeClr val="dk1"/>
                                            </a:solidFill>
                                            <a:effectLst/>
                                            <a:latin typeface="Cambria Math" panose="02040503050406030204" pitchFamily="18" charset="0"/>
                                            <a:ea typeface="Cambria Math" panose="02040503050406030204" pitchFamily="18" charset="0"/>
                                            <a:cs typeface="+mn-cs"/>
                                          </a:rPr>
                                          <m:t>البكالوريا</m:t>
                                        </m:r>
                                        <m:r>
                                          <a:rPr lang="ar-DZ" sz="1600" b="1" i="1" kern="1200" smtClean="0">
                                            <a:solidFill>
                                              <a:schemeClr val="dk1"/>
                                            </a:solidFill>
                                            <a:effectLst/>
                                            <a:latin typeface="Cambria Math" panose="02040503050406030204" pitchFamily="18" charset="0"/>
                                            <a:ea typeface="Cambria Math" panose="02040503050406030204" pitchFamily="18" charset="0"/>
                                            <a:cs typeface="+mn-cs"/>
                                          </a:rPr>
                                          <m:t> </m:t>
                                        </m:r>
                                        <m:r>
                                          <a:rPr lang="ar-DZ" sz="1600" b="1" i="1" kern="1200" smtClean="0">
                                            <a:solidFill>
                                              <a:schemeClr val="dk1"/>
                                            </a:solidFill>
                                            <a:effectLst/>
                                            <a:latin typeface="Cambria Math" panose="02040503050406030204" pitchFamily="18" charset="0"/>
                                            <a:ea typeface="Cambria Math" panose="02040503050406030204" pitchFamily="18" charset="0"/>
                                            <a:cs typeface="+mn-cs"/>
                                          </a:rPr>
                                          <m:t>معدل</m:t>
                                        </m:r>
                                      </m:e>
                                    </m:d>
                                  </m:num>
                                  <m:den>
                                    <m:r>
                                      <a:rPr lang="fr-FR" sz="1600" b="1" i="1" kern="1200" smtClean="0">
                                        <a:solidFill>
                                          <a:schemeClr val="dk1"/>
                                        </a:solidFill>
                                        <a:effectLst/>
                                        <a:latin typeface="Cambria Math" panose="02040503050406030204" pitchFamily="18" charset="0"/>
                                        <a:ea typeface="+mn-ea"/>
                                        <a:cs typeface="+mn-cs"/>
                                      </a:rPr>
                                      <m:t>𝟑</m:t>
                                    </m:r>
                                  </m:den>
                                </m:f>
                              </m:oMath>
                            </m:oMathPara>
                          </a14:m>
                          <a:endParaRPr lang="fr-FR" sz="1800" b="1" kern="1200" dirty="0">
                            <a:solidFill>
                              <a:schemeClr val="dk1"/>
                            </a:solidFill>
                            <a:effectLst/>
                            <a:latin typeface="+mn-lt"/>
                            <a:ea typeface="+mn-ea"/>
                            <a:cs typeface="+mn-cs"/>
                          </a:endParaRPr>
                        </a:p>
                        <a:p>
                          <a:pPr algn="ctr"/>
                          <a:endParaRPr lang="fr-FR" b="1" dirty="0"/>
                        </a:p>
                      </a:txBody>
                      <a:tcPr/>
                    </a:tc>
                    <a:tc>
                      <a:txBody>
                        <a:bodyPr/>
                        <a:lstStyle/>
                        <a:p>
                          <a:pPr algn="ctr"/>
                          <a:r>
                            <a:rPr lang="ar-DZ" b="1" dirty="0"/>
                            <a:t>أ1</a:t>
                          </a:r>
                          <a:endParaRPr lang="fr-FR" b="1" dirty="0"/>
                        </a:p>
                      </a:txBody>
                      <a:tcPr/>
                    </a:tc>
                    <a:tc>
                      <a:txBody>
                        <a:bodyPr/>
                        <a:lstStyle/>
                        <a:p>
                          <a:pPr algn="ctr"/>
                          <a:r>
                            <a:rPr lang="ar-DZ" sz="1400" b="1" dirty="0"/>
                            <a:t>علوم تجريبية</a:t>
                          </a:r>
                        </a:p>
                      </a:txBody>
                      <a:tcPr/>
                    </a:tc>
                    <a:tc rowSpan="3">
                      <a:txBody>
                        <a:bodyPr/>
                        <a:lstStyle/>
                        <a:p>
                          <a:pPr algn="ctr"/>
                          <a:r>
                            <a:rPr lang="ar-DZ" b="0" dirty="0"/>
                            <a:t>ميدان علوم الطبيعة والحياة</a:t>
                          </a:r>
                        </a:p>
                        <a:p>
                          <a:pPr algn="ctr"/>
                          <a:r>
                            <a:rPr lang="ar-DZ" b="0" dirty="0"/>
                            <a:t>ميدان علوم الأرض والكون</a:t>
                          </a:r>
                        </a:p>
                        <a:p>
                          <a:pPr algn="ctr"/>
                          <a:r>
                            <a:rPr lang="ar-DZ" b="0" dirty="0"/>
                            <a:t>ميدان علوم الصحة</a:t>
                          </a:r>
                        </a:p>
                        <a:p>
                          <a:pPr algn="ctr"/>
                          <a:r>
                            <a:rPr lang="ar-DZ" b="0" dirty="0"/>
                            <a:t>علوم طبية</a:t>
                          </a:r>
                        </a:p>
                        <a:p>
                          <a:pPr algn="ctr"/>
                          <a:r>
                            <a:rPr lang="ar-DZ" b="0" dirty="0"/>
                            <a:t>علوم البيطرة</a:t>
                          </a:r>
                          <a:endParaRPr lang="fr-FR" b="0" dirty="0"/>
                        </a:p>
                      </a:txBody>
                      <a:tcPr/>
                    </a:tc>
                    <a:extLst>
                      <a:ext uri="{0D108BD9-81ED-4DB2-BD59-A6C34878D82A}">
                        <a16:rowId xmlns:a16="http://schemas.microsoft.com/office/drawing/2014/main" val="592583055"/>
                      </a:ext>
                    </a:extLst>
                  </a:tr>
                  <a:tr h="370840">
                    <a:tc vMerge="1">
                      <a:txBody>
                        <a:bodyPr/>
                        <a:lstStyle/>
                        <a:p>
                          <a:pPr algn="ctr"/>
                          <a:endParaRPr lang="fr-FR"/>
                        </a:p>
                      </a:txBody>
                      <a:tcPr/>
                    </a:tc>
                    <a:tc>
                      <a:txBody>
                        <a:bodyPr/>
                        <a:lstStyle/>
                        <a:p>
                          <a:pPr algn="ctr"/>
                          <a:r>
                            <a:rPr lang="ar-DZ" b="1" dirty="0"/>
                            <a:t>أ2</a:t>
                          </a:r>
                          <a:endParaRPr lang="fr-FR"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DZ" sz="1400" b="1" dirty="0"/>
                            <a:t>رياضيات</a:t>
                          </a:r>
                          <a:endParaRPr lang="fr-FR" sz="1400" b="1" dirty="0"/>
                        </a:p>
                      </a:txBody>
                      <a:tcPr/>
                    </a:tc>
                    <a:tc vMerge="1">
                      <a:txBody>
                        <a:bodyPr/>
                        <a:lstStyle/>
                        <a:p>
                          <a:pPr algn="ctr"/>
                          <a:endParaRPr lang="fr-FR"/>
                        </a:p>
                      </a:txBody>
                      <a:tcPr/>
                    </a:tc>
                    <a:extLst>
                      <a:ext uri="{0D108BD9-81ED-4DB2-BD59-A6C34878D82A}">
                        <a16:rowId xmlns:a16="http://schemas.microsoft.com/office/drawing/2014/main" val="3521405714"/>
                      </a:ext>
                    </a:extLst>
                  </a:tr>
                  <a:tr h="0">
                    <a:tc vMerge="1">
                      <a:txBody>
                        <a:bodyPr/>
                        <a:lstStyle/>
                        <a:p>
                          <a:pPr algn="ctr"/>
                          <a:endParaRPr lang="fr-FR" dirty="0"/>
                        </a:p>
                      </a:txBody>
                      <a:tcPr/>
                    </a:tc>
                    <a:tc>
                      <a:txBody>
                        <a:bodyPr/>
                        <a:lstStyle/>
                        <a:p>
                          <a:pPr algn="ctr"/>
                          <a:r>
                            <a:rPr lang="ar-DZ" b="1" dirty="0"/>
                            <a:t>أ3</a:t>
                          </a:r>
                          <a:endParaRPr lang="fr-FR"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DZ" sz="1400" b="1" dirty="0"/>
                            <a:t>تقني رياضي</a:t>
                          </a:r>
                          <a:endParaRPr lang="fr-FR" sz="1400" b="1" dirty="0"/>
                        </a:p>
                      </a:txBody>
                      <a:tcPr/>
                    </a:tc>
                    <a:tc vMerge="1">
                      <a:txBody>
                        <a:bodyPr/>
                        <a:lstStyle/>
                        <a:p>
                          <a:pPr algn="ctr"/>
                          <a:endParaRPr lang="fr-FR" dirty="0"/>
                        </a:p>
                      </a:txBody>
                      <a:tcPr/>
                    </a:tc>
                    <a:extLst>
                      <a:ext uri="{0D108BD9-81ED-4DB2-BD59-A6C34878D82A}">
                        <a16:rowId xmlns:a16="http://schemas.microsoft.com/office/drawing/2014/main" val="3365133506"/>
                      </a:ext>
                    </a:extLst>
                  </a:tr>
                  <a:tr h="370840">
                    <a:tc rowSpan="3">
                      <a:txBody>
                        <a:bodyPr/>
                        <a:lstStyle/>
                        <a:p>
                          <a:endParaRPr lang="fr-FR" b="1" dirty="0"/>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sz="1400" b="1" i="1" kern="1200" smtClean="0">
                                        <a:solidFill>
                                          <a:schemeClr val="dk1"/>
                                        </a:solidFill>
                                        <a:effectLst/>
                                        <a:latin typeface="Cambria Math" panose="02040503050406030204" pitchFamily="18" charset="0"/>
                                        <a:ea typeface="+mn-ea"/>
                                        <a:cs typeface="+mn-cs"/>
                                      </a:rPr>
                                    </m:ctrlPr>
                                  </m:fPr>
                                  <m:num>
                                    <m:r>
                                      <a:rPr lang="ar-DZ" sz="1400" b="1" i="1" kern="1200" smtClean="0">
                                        <a:solidFill>
                                          <a:schemeClr val="dk1"/>
                                        </a:solidFill>
                                        <a:effectLst/>
                                        <a:latin typeface="Cambria Math" panose="02040503050406030204" pitchFamily="18" charset="0"/>
                                        <a:ea typeface="+mn-ea"/>
                                        <a:cs typeface="+mn-cs"/>
                                      </a:rPr>
                                      <m:t>المطلوبة</m:t>
                                    </m:r>
                                    <m:r>
                                      <a:rPr lang="ar-DZ" sz="1400" b="1" i="1" kern="1200" smtClean="0">
                                        <a:solidFill>
                                          <a:schemeClr val="dk1"/>
                                        </a:solidFill>
                                        <a:effectLst/>
                                        <a:latin typeface="Cambria Math" panose="02040503050406030204" pitchFamily="18" charset="0"/>
                                        <a:ea typeface="+mn-ea"/>
                                        <a:cs typeface="+mn-cs"/>
                                      </a:rPr>
                                      <m:t> </m:t>
                                    </m:r>
                                    <m:r>
                                      <a:rPr lang="ar-DZ" sz="1400" b="1" i="1" kern="1200" smtClean="0">
                                        <a:solidFill>
                                          <a:schemeClr val="dk1"/>
                                        </a:solidFill>
                                        <a:effectLst/>
                                        <a:latin typeface="Cambria Math" panose="02040503050406030204" pitchFamily="18" charset="0"/>
                                        <a:ea typeface="+mn-ea"/>
                                        <a:cs typeface="+mn-cs"/>
                                      </a:rPr>
                                      <m:t>الشعبة</m:t>
                                    </m:r>
                                    <m:r>
                                      <a:rPr lang="ar-DZ" sz="1400" b="1" i="1" kern="1200" smtClean="0">
                                        <a:solidFill>
                                          <a:schemeClr val="dk1"/>
                                        </a:solidFill>
                                        <a:effectLst/>
                                        <a:latin typeface="Cambria Math" panose="02040503050406030204" pitchFamily="18" charset="0"/>
                                        <a:ea typeface="+mn-ea"/>
                                        <a:cs typeface="+mn-cs"/>
                                      </a:rPr>
                                      <m:t> </m:t>
                                    </m:r>
                                    <m:r>
                                      <a:rPr lang="ar-DZ" sz="1400" b="1" i="1" kern="1200" smtClean="0">
                                        <a:solidFill>
                                          <a:schemeClr val="dk1"/>
                                        </a:solidFill>
                                        <a:effectLst/>
                                        <a:latin typeface="Cambria Math" panose="02040503050406030204" pitchFamily="18" charset="0"/>
                                        <a:ea typeface="+mn-ea"/>
                                        <a:cs typeface="+mn-cs"/>
                                      </a:rPr>
                                      <m:t>لغة</m:t>
                                    </m:r>
                                    <m:r>
                                      <a:rPr lang="ar-DZ" sz="1400" b="1" i="1" kern="1200" smtClean="0">
                                        <a:solidFill>
                                          <a:schemeClr val="dk1"/>
                                        </a:solidFill>
                                        <a:effectLst/>
                                        <a:latin typeface="Cambria Math" panose="02040503050406030204" pitchFamily="18" charset="0"/>
                                        <a:ea typeface="+mn-ea"/>
                                        <a:cs typeface="+mn-cs"/>
                                      </a:rPr>
                                      <m:t> </m:t>
                                    </m:r>
                                    <m:r>
                                      <a:rPr lang="ar-DZ" sz="1400" b="1" i="1" kern="1200" smtClean="0">
                                        <a:solidFill>
                                          <a:schemeClr val="dk1"/>
                                        </a:solidFill>
                                        <a:effectLst/>
                                        <a:latin typeface="Cambria Math" panose="02040503050406030204" pitchFamily="18" charset="0"/>
                                        <a:ea typeface="+mn-ea"/>
                                        <a:cs typeface="+mn-cs"/>
                                      </a:rPr>
                                      <m:t>علامة</m:t>
                                    </m:r>
                                    <m:r>
                                      <a:rPr lang="fr-FR" sz="1400" b="1" i="1" kern="1200" smtClean="0">
                                        <a:solidFill>
                                          <a:schemeClr val="dk1"/>
                                        </a:solidFill>
                                        <a:effectLst/>
                                        <a:latin typeface="Cambria Math" panose="02040503050406030204" pitchFamily="18" charset="0"/>
                                        <a:ea typeface="+mn-ea"/>
                                        <a:cs typeface="+mn-cs"/>
                                      </a:rPr>
                                      <m:t>+</m:t>
                                    </m:r>
                                    <m:d>
                                      <m:dPr>
                                        <m:ctrlPr>
                                          <a:rPr lang="fr-FR" sz="1400" b="1" i="1" kern="1200" smtClean="0">
                                            <a:solidFill>
                                              <a:schemeClr val="dk1"/>
                                            </a:solidFill>
                                            <a:effectLst/>
                                            <a:latin typeface="Cambria Math" panose="02040503050406030204" pitchFamily="18" charset="0"/>
                                            <a:ea typeface="+mn-ea"/>
                                            <a:cs typeface="+mn-cs"/>
                                          </a:rPr>
                                        </m:ctrlPr>
                                      </m:dPr>
                                      <m:e>
                                        <m:r>
                                          <a:rPr lang="ar-DZ" sz="1400" b="1" i="1" kern="1200" smtClean="0">
                                            <a:solidFill>
                                              <a:schemeClr val="dk1"/>
                                            </a:solidFill>
                                            <a:effectLst/>
                                            <a:latin typeface="Cambria Math" panose="02040503050406030204" pitchFamily="18" charset="0"/>
                                            <a:ea typeface="+mn-ea"/>
                                            <a:cs typeface="+mn-cs"/>
                                          </a:rPr>
                                          <m:t>𝟐</m:t>
                                        </m:r>
                                        <m:r>
                                          <a:rPr lang="ar-DZ" sz="1400" b="1" i="1" kern="1200" smtClean="0">
                                            <a:solidFill>
                                              <a:schemeClr val="dk1"/>
                                            </a:solidFill>
                                            <a:effectLst/>
                                            <a:latin typeface="Cambria Math" panose="02040503050406030204" pitchFamily="18" charset="0"/>
                                            <a:ea typeface="Cambria Math" panose="02040503050406030204" pitchFamily="18" charset="0"/>
                                            <a:cs typeface="+mn-cs"/>
                                          </a:rPr>
                                          <m:t>∗</m:t>
                                        </m:r>
                                        <m:r>
                                          <a:rPr lang="ar-DZ" sz="1400" b="1" i="1" kern="1200" smtClean="0">
                                            <a:solidFill>
                                              <a:schemeClr val="dk1"/>
                                            </a:solidFill>
                                            <a:effectLst/>
                                            <a:latin typeface="Cambria Math" panose="02040503050406030204" pitchFamily="18" charset="0"/>
                                            <a:ea typeface="Cambria Math" panose="02040503050406030204" pitchFamily="18" charset="0"/>
                                            <a:cs typeface="+mn-cs"/>
                                          </a:rPr>
                                          <m:t>البكالوريا</m:t>
                                        </m:r>
                                        <m:r>
                                          <a:rPr lang="ar-DZ" sz="1400" b="1" i="1" kern="1200" smtClean="0">
                                            <a:solidFill>
                                              <a:schemeClr val="dk1"/>
                                            </a:solidFill>
                                            <a:effectLst/>
                                            <a:latin typeface="Cambria Math" panose="02040503050406030204" pitchFamily="18" charset="0"/>
                                            <a:ea typeface="Cambria Math" panose="02040503050406030204" pitchFamily="18" charset="0"/>
                                            <a:cs typeface="+mn-cs"/>
                                          </a:rPr>
                                          <m:t> </m:t>
                                        </m:r>
                                        <m:r>
                                          <a:rPr lang="ar-DZ" sz="1400" b="1" i="1" kern="1200" smtClean="0">
                                            <a:solidFill>
                                              <a:schemeClr val="dk1"/>
                                            </a:solidFill>
                                            <a:effectLst/>
                                            <a:latin typeface="Cambria Math" panose="02040503050406030204" pitchFamily="18" charset="0"/>
                                            <a:ea typeface="Cambria Math" panose="02040503050406030204" pitchFamily="18" charset="0"/>
                                            <a:cs typeface="+mn-cs"/>
                                          </a:rPr>
                                          <m:t>معدل</m:t>
                                        </m:r>
                                      </m:e>
                                    </m:d>
                                  </m:num>
                                  <m:den>
                                    <m:r>
                                      <a:rPr lang="fr-FR" sz="1400" b="1" i="1" kern="1200" smtClean="0">
                                        <a:solidFill>
                                          <a:schemeClr val="dk1"/>
                                        </a:solidFill>
                                        <a:effectLst/>
                                        <a:latin typeface="Cambria Math" panose="02040503050406030204" pitchFamily="18" charset="0"/>
                                        <a:ea typeface="+mn-ea"/>
                                        <a:cs typeface="+mn-cs"/>
                                      </a:rPr>
                                      <m:t>𝟑</m:t>
                                    </m:r>
                                  </m:den>
                                </m:f>
                              </m:oMath>
                            </m:oMathPara>
                          </a14:m>
                          <a:endParaRPr lang="fr-FR" sz="1400" b="1" kern="1200" dirty="0">
                            <a:solidFill>
                              <a:schemeClr val="dk1"/>
                            </a:solidFill>
                            <a:effectLst/>
                            <a:latin typeface="+mn-lt"/>
                            <a:ea typeface="+mn-ea"/>
                            <a:cs typeface="+mn-cs"/>
                          </a:endParaRPr>
                        </a:p>
                        <a:p>
                          <a:endParaRPr lang="fr-FR" b="1" dirty="0"/>
                        </a:p>
                      </a:txBody>
                      <a:tcPr/>
                    </a:tc>
                    <a:tc>
                      <a:txBody>
                        <a:bodyPr/>
                        <a:lstStyle/>
                        <a:p>
                          <a:pPr algn="ctr"/>
                          <a:r>
                            <a:rPr lang="ar-DZ" b="1" dirty="0"/>
                            <a:t>أ1</a:t>
                          </a:r>
                          <a:endParaRPr lang="fr-FR" b="1" dirty="0"/>
                        </a:p>
                      </a:txBody>
                      <a:tcPr/>
                    </a:tc>
                    <a:tc>
                      <a:txBody>
                        <a:bodyPr/>
                        <a:lstStyle/>
                        <a:p>
                          <a:pPr algn="ctr"/>
                          <a:r>
                            <a:rPr lang="ar-DZ" sz="1400" b="1" dirty="0"/>
                            <a:t>لغات أجنبية</a:t>
                          </a:r>
                          <a:endParaRPr lang="fr-FR" sz="1400" b="1" dirty="0"/>
                        </a:p>
                      </a:txBody>
                      <a:tcPr/>
                    </a:tc>
                    <a:tc rowSpan="3">
                      <a:txBody>
                        <a:bodyPr/>
                        <a:lstStyle/>
                        <a:p>
                          <a:pPr algn="ctr"/>
                          <a:r>
                            <a:rPr lang="ar-DZ" b="0" dirty="0"/>
                            <a:t>ميدان آداب ولغات أجنبية (اللغة الفرنسية، اللغة </a:t>
                          </a:r>
                          <a:r>
                            <a:rPr lang="ar-DZ" b="0" dirty="0" err="1"/>
                            <a:t>الأنجليزية</a:t>
                          </a:r>
                          <a:r>
                            <a:rPr lang="ar-DZ" b="0" dirty="0"/>
                            <a:t>، اللغة الإسبانية، اللغة الألمانية، اللغة الإيطالية)</a:t>
                          </a:r>
                          <a:endParaRPr lang="fr-FR" b="0" dirty="0"/>
                        </a:p>
                      </a:txBody>
                      <a:tcPr/>
                    </a:tc>
                    <a:extLst>
                      <a:ext uri="{0D108BD9-81ED-4DB2-BD59-A6C34878D82A}">
                        <a16:rowId xmlns:a16="http://schemas.microsoft.com/office/drawing/2014/main" val="3789784195"/>
                      </a:ext>
                    </a:extLst>
                  </a:tr>
                  <a:tr h="370840">
                    <a:tc vMerge="1">
                      <a:txBody>
                        <a:bodyPr/>
                        <a:lstStyle/>
                        <a:p>
                          <a:endParaRPr lang="fr-FR"/>
                        </a:p>
                      </a:txBody>
                      <a:tcPr/>
                    </a:tc>
                    <a:tc>
                      <a:txBody>
                        <a:bodyPr/>
                        <a:lstStyle/>
                        <a:p>
                          <a:pPr algn="ctr"/>
                          <a:r>
                            <a:rPr lang="ar-DZ" b="1" dirty="0"/>
                            <a:t>أ2</a:t>
                          </a:r>
                          <a:endParaRPr lang="fr-FR" b="1" dirty="0"/>
                        </a:p>
                      </a:txBody>
                      <a:tcPr/>
                    </a:tc>
                    <a:tc>
                      <a:txBody>
                        <a:bodyPr/>
                        <a:lstStyle/>
                        <a:p>
                          <a:pPr algn="ctr"/>
                          <a:r>
                            <a:rPr lang="ar-DZ" sz="1400" b="1" dirty="0"/>
                            <a:t>آداب وفلسفة</a:t>
                          </a:r>
                          <a:endParaRPr lang="fr-FR" sz="1400" b="1" dirty="0"/>
                        </a:p>
                      </a:txBody>
                      <a:tcPr/>
                    </a:tc>
                    <a:tc vMerge="1">
                      <a:txBody>
                        <a:bodyPr/>
                        <a:lstStyle/>
                        <a:p>
                          <a:endParaRPr lang="fr-FR" dirty="0"/>
                        </a:p>
                      </a:txBody>
                      <a:tcPr/>
                    </a:tc>
                    <a:extLst>
                      <a:ext uri="{0D108BD9-81ED-4DB2-BD59-A6C34878D82A}">
                        <a16:rowId xmlns:a16="http://schemas.microsoft.com/office/drawing/2014/main" val="1860498261"/>
                      </a:ext>
                    </a:extLst>
                  </a:tr>
                  <a:tr h="370840">
                    <a:tc vMerge="1">
                      <a:txBody>
                        <a:bodyPr/>
                        <a:lstStyle/>
                        <a:p>
                          <a:endParaRPr lang="fr-FR"/>
                        </a:p>
                      </a:txBody>
                      <a:tcPr/>
                    </a:tc>
                    <a:tc>
                      <a:txBody>
                        <a:bodyPr/>
                        <a:lstStyle/>
                        <a:p>
                          <a:pPr algn="ctr"/>
                          <a:r>
                            <a:rPr lang="ar-DZ" b="1" dirty="0"/>
                            <a:t>أ3</a:t>
                          </a:r>
                          <a:endParaRPr lang="fr-FR" b="1" dirty="0"/>
                        </a:p>
                      </a:txBody>
                      <a:tcPr/>
                    </a:tc>
                    <a:tc>
                      <a:txBody>
                        <a:bodyPr/>
                        <a:lstStyle/>
                        <a:p>
                          <a:pPr algn="ctr"/>
                          <a:r>
                            <a:rPr lang="ar-DZ" sz="1400" b="1" dirty="0"/>
                            <a:t>علوم تجريبية، تسيير واقتصاد</a:t>
                          </a:r>
                          <a:endParaRPr lang="fr-FR" sz="1400" b="1" dirty="0"/>
                        </a:p>
                      </a:txBody>
                      <a:tcPr/>
                    </a:tc>
                    <a:tc vMerge="1">
                      <a:txBody>
                        <a:bodyPr/>
                        <a:lstStyle/>
                        <a:p>
                          <a:endParaRPr lang="fr-FR" dirty="0"/>
                        </a:p>
                      </a:txBody>
                      <a:tcPr/>
                    </a:tc>
                    <a:extLst>
                      <a:ext uri="{0D108BD9-81ED-4DB2-BD59-A6C34878D82A}">
                        <a16:rowId xmlns:a16="http://schemas.microsoft.com/office/drawing/2014/main" val="3669859212"/>
                      </a:ext>
                    </a:extLst>
                  </a:tr>
                </a:tbl>
              </a:graphicData>
            </a:graphic>
          </p:graphicFrame>
        </mc:Choice>
        <mc:Fallback>
          <p:graphicFrame>
            <p:nvGraphicFramePr>
              <p:cNvPr id="6" name="Tableau 6">
                <a:extLst>
                  <a:ext uri="{FF2B5EF4-FFF2-40B4-BE49-F238E27FC236}">
                    <a16:creationId xmlns:a16="http://schemas.microsoft.com/office/drawing/2014/main" xmlns="" xmlns:a14="http://schemas.microsoft.com/office/drawing/2010/main" id="{307591F2-9D1A-4357-948B-3312B28470C0}"/>
                  </a:ext>
                </a:extLst>
              </p:cNvPr>
              <p:cNvGraphicFramePr>
                <a:graphicFrameLocks noGrp="1"/>
              </p:cNvGraphicFramePr>
              <p:nvPr>
                <p:ph idx="1"/>
                <p:extLst>
                  <p:ext uri="{D42A27DB-BD31-4B8C-83A1-F6EECF244321}">
                    <p14:modId xmlns:p14="http://schemas.microsoft.com/office/powerpoint/2010/main" xmlns="" xmlns:a14="http://schemas.microsoft.com/office/drawing/2010/main" val="493071402"/>
                  </p:ext>
                </p:extLst>
              </p:nvPr>
            </p:nvGraphicFramePr>
            <p:xfrm>
              <a:off x="968991" y="2107094"/>
              <a:ext cx="10563367" cy="3093720"/>
            </p:xfrm>
            <a:graphic>
              <a:graphicData uri="http://schemas.openxmlformats.org/drawingml/2006/table">
                <a:tbl>
                  <a:tblPr firstRow="1" bandRow="1">
                    <a:tableStyleId>{5C22544A-7EE6-4342-B048-85BDC9FD1C3A}</a:tableStyleId>
                  </a:tblPr>
                  <a:tblGrid>
                    <a:gridCol w="4277956">
                      <a:extLst>
                        <a:ext uri="{9D8B030D-6E8A-4147-A177-3AD203B41FA5}">
                          <a16:colId xmlns:a16="http://schemas.microsoft.com/office/drawing/2014/main" xmlns="" xmlns:a14="http://schemas.microsoft.com/office/drawing/2010/main" val="3035523573"/>
                        </a:ext>
                      </a:extLst>
                    </a:gridCol>
                    <a:gridCol w="850554">
                      <a:extLst>
                        <a:ext uri="{9D8B030D-6E8A-4147-A177-3AD203B41FA5}">
                          <a16:colId xmlns:a16="http://schemas.microsoft.com/office/drawing/2014/main" xmlns="" xmlns:a14="http://schemas.microsoft.com/office/drawing/2010/main" val="2190594828"/>
                        </a:ext>
                      </a:extLst>
                    </a:gridCol>
                    <a:gridCol w="2104037">
                      <a:extLst>
                        <a:ext uri="{9D8B030D-6E8A-4147-A177-3AD203B41FA5}">
                          <a16:colId xmlns:a16="http://schemas.microsoft.com/office/drawing/2014/main" xmlns="" xmlns:a14="http://schemas.microsoft.com/office/drawing/2010/main" val="3354384840"/>
                        </a:ext>
                      </a:extLst>
                    </a:gridCol>
                    <a:gridCol w="3330820">
                      <a:extLst>
                        <a:ext uri="{9D8B030D-6E8A-4147-A177-3AD203B41FA5}">
                          <a16:colId xmlns:a16="http://schemas.microsoft.com/office/drawing/2014/main" xmlns="" xmlns:a14="http://schemas.microsoft.com/office/drawing/2010/main" val="1072879486"/>
                        </a:ext>
                      </a:extLst>
                    </a:gridCol>
                  </a:tblGrid>
                  <a:tr h="370840">
                    <a:tc>
                      <a:txBody>
                        <a:bodyPr/>
                        <a:lstStyle/>
                        <a:p>
                          <a:pPr algn="ctr" rtl="1"/>
                          <a:r>
                            <a:rPr lang="ar-DZ" b="0" dirty="0">
                              <a:solidFill>
                                <a:schemeClr val="tx1"/>
                              </a:solidFill>
                              <a:highlight>
                                <a:srgbClr val="00FFFF"/>
                              </a:highlight>
                            </a:rPr>
                            <a:t>المعدلات الموزونة</a:t>
                          </a:r>
                          <a:endParaRPr lang="fr-FR" b="0" dirty="0">
                            <a:solidFill>
                              <a:schemeClr val="tx1"/>
                            </a:solidFill>
                            <a:highlight>
                              <a:srgbClr val="00FFFF"/>
                            </a:highlight>
                          </a:endParaRPr>
                        </a:p>
                      </a:txBody>
                      <a:tcPr/>
                    </a:tc>
                    <a:tc>
                      <a:txBody>
                        <a:bodyPr/>
                        <a:lstStyle/>
                        <a:p>
                          <a:pPr algn="ctr" rtl="1"/>
                          <a:r>
                            <a:rPr lang="ar-DZ" b="0" dirty="0">
                              <a:solidFill>
                                <a:schemeClr val="tx1"/>
                              </a:solidFill>
                              <a:highlight>
                                <a:srgbClr val="00FFFF"/>
                              </a:highlight>
                            </a:rPr>
                            <a:t>الأولوية</a:t>
                          </a:r>
                          <a:endParaRPr lang="fr-FR" b="0" dirty="0">
                            <a:solidFill>
                              <a:schemeClr val="tx1"/>
                            </a:solidFill>
                            <a:highlight>
                              <a:srgbClr val="00FFFF"/>
                            </a:highlight>
                          </a:endParaRPr>
                        </a:p>
                      </a:txBody>
                      <a:tcPr/>
                    </a:tc>
                    <a:tc>
                      <a:txBody>
                        <a:bodyPr/>
                        <a:lstStyle/>
                        <a:p>
                          <a:pPr algn="ctr" rtl="1"/>
                          <a:r>
                            <a:rPr lang="ar-DZ" b="0" dirty="0">
                              <a:solidFill>
                                <a:schemeClr val="tx1"/>
                              </a:solidFill>
                              <a:highlight>
                                <a:srgbClr val="00FFFF"/>
                              </a:highlight>
                            </a:rPr>
                            <a:t>شعب البكالوريا</a:t>
                          </a:r>
                          <a:endParaRPr lang="fr-FR" b="0" dirty="0">
                            <a:solidFill>
                              <a:schemeClr val="tx1"/>
                            </a:solidFill>
                            <a:highlight>
                              <a:srgbClr val="00FFFF"/>
                            </a:highlight>
                          </a:endParaRPr>
                        </a:p>
                      </a:txBody>
                      <a:tcPr/>
                    </a:tc>
                    <a:tc>
                      <a:txBody>
                        <a:bodyPr/>
                        <a:lstStyle/>
                        <a:p>
                          <a:pPr algn="ctr" rtl="1"/>
                          <a:r>
                            <a:rPr lang="ar-DZ" b="0" dirty="0">
                              <a:solidFill>
                                <a:schemeClr val="tx1"/>
                              </a:solidFill>
                              <a:highlight>
                                <a:srgbClr val="00FFFF"/>
                              </a:highlight>
                            </a:rPr>
                            <a:t>الميدان أو الشعب</a:t>
                          </a:r>
                          <a:endParaRPr lang="fr-FR" b="0" dirty="0">
                            <a:solidFill>
                              <a:schemeClr val="tx1"/>
                            </a:solidFill>
                            <a:highlight>
                              <a:srgbClr val="00FFFF"/>
                            </a:highlight>
                          </a:endParaRPr>
                        </a:p>
                      </a:txBody>
                      <a:tcPr/>
                    </a:tc>
                    <a:extLst>
                      <a:ext uri="{0D108BD9-81ED-4DB2-BD59-A6C34878D82A}">
                        <a16:rowId xmlns:a16="http://schemas.microsoft.com/office/drawing/2014/main" xmlns="" xmlns:a14="http://schemas.microsoft.com/office/drawing/2010/main" val="1375687280"/>
                      </a:ext>
                    </a:extLst>
                  </a:tr>
                  <a:tr h="370840">
                    <a:tc rowSpan="3">
                      <a:txBody>
                        <a:bodyPr/>
                        <a:lstStyle/>
                        <a:p>
                          <a:endParaRPr lang="fr-FR"/>
                        </a:p>
                      </a:txBody>
                      <a:tcPr>
                        <a:blipFill>
                          <a:blip r:embed="rId2"/>
                          <a:stretch>
                            <a:fillRect l="-142" t="-27386" r="-147578" b="-90041"/>
                          </a:stretch>
                        </a:blipFill>
                      </a:tcPr>
                    </a:tc>
                    <a:tc>
                      <a:txBody>
                        <a:bodyPr/>
                        <a:lstStyle/>
                        <a:p>
                          <a:pPr algn="ctr"/>
                          <a:r>
                            <a:rPr lang="ar-DZ" b="1" dirty="0"/>
                            <a:t>أ1</a:t>
                          </a:r>
                          <a:endParaRPr lang="fr-FR" b="1" dirty="0"/>
                        </a:p>
                      </a:txBody>
                      <a:tcPr/>
                    </a:tc>
                    <a:tc>
                      <a:txBody>
                        <a:bodyPr/>
                        <a:lstStyle/>
                        <a:p>
                          <a:pPr algn="ctr"/>
                          <a:r>
                            <a:rPr lang="ar-DZ" sz="1400" b="1" dirty="0"/>
                            <a:t>علوم تجريبية</a:t>
                          </a:r>
                        </a:p>
                      </a:txBody>
                      <a:tcPr/>
                    </a:tc>
                    <a:tc rowSpan="3">
                      <a:txBody>
                        <a:bodyPr/>
                        <a:lstStyle/>
                        <a:p>
                          <a:pPr algn="ctr"/>
                          <a:r>
                            <a:rPr lang="ar-DZ" b="0" dirty="0"/>
                            <a:t>ميدان علوم الطبيعة والحياة</a:t>
                          </a:r>
                        </a:p>
                        <a:p>
                          <a:pPr algn="ctr"/>
                          <a:r>
                            <a:rPr lang="ar-DZ" b="0" dirty="0"/>
                            <a:t>ميدان علوم الأرض والكون</a:t>
                          </a:r>
                        </a:p>
                        <a:p>
                          <a:pPr algn="ctr"/>
                          <a:r>
                            <a:rPr lang="ar-DZ" b="0" dirty="0"/>
                            <a:t>ميدان علوم الصحة</a:t>
                          </a:r>
                        </a:p>
                        <a:p>
                          <a:pPr algn="ctr"/>
                          <a:r>
                            <a:rPr lang="ar-DZ" b="0" dirty="0"/>
                            <a:t>علوم طبية</a:t>
                          </a:r>
                        </a:p>
                        <a:p>
                          <a:pPr algn="ctr"/>
                          <a:r>
                            <a:rPr lang="ar-DZ" b="0" dirty="0"/>
                            <a:t>علوم البيطرة</a:t>
                          </a:r>
                          <a:endParaRPr lang="fr-FR" b="0" dirty="0"/>
                        </a:p>
                      </a:txBody>
                      <a:tcPr/>
                    </a:tc>
                    <a:extLst>
                      <a:ext uri="{0D108BD9-81ED-4DB2-BD59-A6C34878D82A}">
                        <a16:rowId xmlns:a16="http://schemas.microsoft.com/office/drawing/2014/main" xmlns="" xmlns:a14="http://schemas.microsoft.com/office/drawing/2010/main" val="592583055"/>
                      </a:ext>
                    </a:extLst>
                  </a:tr>
                  <a:tr h="370840">
                    <a:tc vMerge="1">
                      <a:txBody>
                        <a:bodyPr/>
                        <a:lstStyle/>
                        <a:p>
                          <a:pPr algn="ctr"/>
                          <a:endParaRPr lang="fr-FR"/>
                        </a:p>
                      </a:txBody>
                      <a:tcPr/>
                    </a:tc>
                    <a:tc>
                      <a:txBody>
                        <a:bodyPr/>
                        <a:lstStyle/>
                        <a:p>
                          <a:pPr algn="ctr"/>
                          <a:r>
                            <a:rPr lang="ar-DZ" b="1" dirty="0"/>
                            <a:t>أ2</a:t>
                          </a:r>
                          <a:endParaRPr lang="fr-FR"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DZ" sz="1400" b="1" dirty="0"/>
                            <a:t>رياضيات</a:t>
                          </a:r>
                          <a:endParaRPr lang="fr-FR" sz="1400" b="1" dirty="0"/>
                        </a:p>
                      </a:txBody>
                      <a:tcPr/>
                    </a:tc>
                    <a:tc vMerge="1">
                      <a:txBody>
                        <a:bodyPr/>
                        <a:lstStyle/>
                        <a:p>
                          <a:pPr algn="ctr"/>
                          <a:endParaRPr lang="fr-FR"/>
                        </a:p>
                      </a:txBody>
                      <a:tcPr/>
                    </a:tc>
                    <a:extLst>
                      <a:ext uri="{0D108BD9-81ED-4DB2-BD59-A6C34878D82A}">
                        <a16:rowId xmlns:a16="http://schemas.microsoft.com/office/drawing/2014/main" xmlns="" xmlns:a14="http://schemas.microsoft.com/office/drawing/2010/main" val="3521405714"/>
                      </a:ext>
                    </a:extLst>
                  </a:tr>
                  <a:tr h="721360">
                    <a:tc vMerge="1">
                      <a:txBody>
                        <a:bodyPr/>
                        <a:lstStyle/>
                        <a:p>
                          <a:pPr algn="ctr"/>
                          <a:endParaRPr lang="fr-FR" dirty="0"/>
                        </a:p>
                      </a:txBody>
                      <a:tcPr/>
                    </a:tc>
                    <a:tc>
                      <a:txBody>
                        <a:bodyPr/>
                        <a:lstStyle/>
                        <a:p>
                          <a:pPr algn="ctr"/>
                          <a:r>
                            <a:rPr lang="ar-DZ" b="1" dirty="0"/>
                            <a:t>أ3</a:t>
                          </a:r>
                          <a:endParaRPr lang="fr-FR"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DZ" sz="1400" b="1" dirty="0"/>
                            <a:t>تقني رياضي</a:t>
                          </a:r>
                          <a:endParaRPr lang="fr-FR" sz="1400" b="1" dirty="0"/>
                        </a:p>
                      </a:txBody>
                      <a:tcPr/>
                    </a:tc>
                    <a:tc vMerge="1">
                      <a:txBody>
                        <a:bodyPr/>
                        <a:lstStyle/>
                        <a:p>
                          <a:pPr algn="ctr"/>
                          <a:endParaRPr lang="fr-FR" dirty="0"/>
                        </a:p>
                      </a:txBody>
                      <a:tcPr/>
                    </a:tc>
                    <a:extLst>
                      <a:ext uri="{0D108BD9-81ED-4DB2-BD59-A6C34878D82A}">
                        <a16:rowId xmlns:a16="http://schemas.microsoft.com/office/drawing/2014/main" xmlns="" xmlns:a14="http://schemas.microsoft.com/office/drawing/2010/main" val="3365133506"/>
                      </a:ext>
                    </a:extLst>
                  </a:tr>
                  <a:tr h="370840">
                    <a:tc rowSpan="3">
                      <a:txBody>
                        <a:bodyPr/>
                        <a:lstStyle/>
                        <a:p>
                          <a:endParaRPr lang="fr-FR"/>
                        </a:p>
                      </a:txBody>
                      <a:tcPr>
                        <a:blipFill>
                          <a:blip r:embed="rId2"/>
                          <a:stretch>
                            <a:fillRect l="-142" t="-148309" r="-147578" b="-4831"/>
                          </a:stretch>
                        </a:blipFill>
                      </a:tcPr>
                    </a:tc>
                    <a:tc>
                      <a:txBody>
                        <a:bodyPr/>
                        <a:lstStyle/>
                        <a:p>
                          <a:pPr algn="ctr"/>
                          <a:r>
                            <a:rPr lang="ar-DZ" b="1" dirty="0"/>
                            <a:t>أ1</a:t>
                          </a:r>
                          <a:endParaRPr lang="fr-FR" b="1" dirty="0"/>
                        </a:p>
                      </a:txBody>
                      <a:tcPr/>
                    </a:tc>
                    <a:tc>
                      <a:txBody>
                        <a:bodyPr/>
                        <a:lstStyle/>
                        <a:p>
                          <a:pPr algn="ctr"/>
                          <a:r>
                            <a:rPr lang="ar-DZ" sz="1400" b="1" dirty="0"/>
                            <a:t>لغات أجنبية</a:t>
                          </a:r>
                          <a:endParaRPr lang="fr-FR" sz="1400" b="1" dirty="0"/>
                        </a:p>
                      </a:txBody>
                      <a:tcPr/>
                    </a:tc>
                    <a:tc rowSpan="3">
                      <a:txBody>
                        <a:bodyPr/>
                        <a:lstStyle/>
                        <a:p>
                          <a:pPr algn="ctr"/>
                          <a:r>
                            <a:rPr lang="ar-DZ" b="0" dirty="0"/>
                            <a:t>ميدان آداب ولغات أجنبية (اللغة الفرنسية، اللغة </a:t>
                          </a:r>
                          <a:r>
                            <a:rPr lang="ar-DZ" b="0" dirty="0" err="1"/>
                            <a:t>الأنجليزية</a:t>
                          </a:r>
                          <a:r>
                            <a:rPr lang="ar-DZ" b="0" dirty="0"/>
                            <a:t>، اللغة الإسبانية، اللغة الألمانية، اللغة الإيطالية)</a:t>
                          </a:r>
                          <a:endParaRPr lang="fr-FR" b="0" dirty="0"/>
                        </a:p>
                      </a:txBody>
                      <a:tcPr/>
                    </a:tc>
                    <a:extLst>
                      <a:ext uri="{0D108BD9-81ED-4DB2-BD59-A6C34878D82A}">
                        <a16:rowId xmlns:a16="http://schemas.microsoft.com/office/drawing/2014/main" xmlns="" xmlns:a14="http://schemas.microsoft.com/office/drawing/2010/main" val="3789784195"/>
                      </a:ext>
                    </a:extLst>
                  </a:tr>
                  <a:tr h="370840">
                    <a:tc vMerge="1">
                      <a:txBody>
                        <a:bodyPr/>
                        <a:lstStyle/>
                        <a:p>
                          <a:endParaRPr lang="fr-FR"/>
                        </a:p>
                      </a:txBody>
                      <a:tcPr/>
                    </a:tc>
                    <a:tc>
                      <a:txBody>
                        <a:bodyPr/>
                        <a:lstStyle/>
                        <a:p>
                          <a:pPr algn="ctr"/>
                          <a:r>
                            <a:rPr lang="ar-DZ" b="1" dirty="0"/>
                            <a:t>أ2</a:t>
                          </a:r>
                          <a:endParaRPr lang="fr-FR" b="1" dirty="0"/>
                        </a:p>
                      </a:txBody>
                      <a:tcPr/>
                    </a:tc>
                    <a:tc>
                      <a:txBody>
                        <a:bodyPr/>
                        <a:lstStyle/>
                        <a:p>
                          <a:pPr algn="ctr"/>
                          <a:r>
                            <a:rPr lang="ar-DZ" sz="1400" b="1" dirty="0"/>
                            <a:t>آداب وفلسفة</a:t>
                          </a:r>
                          <a:endParaRPr lang="fr-FR" sz="1400" b="1" dirty="0"/>
                        </a:p>
                      </a:txBody>
                      <a:tcPr/>
                    </a:tc>
                    <a:tc vMerge="1">
                      <a:txBody>
                        <a:bodyPr/>
                        <a:lstStyle/>
                        <a:p>
                          <a:endParaRPr lang="fr-FR" dirty="0"/>
                        </a:p>
                      </a:txBody>
                      <a:tcPr/>
                    </a:tc>
                    <a:extLst>
                      <a:ext uri="{0D108BD9-81ED-4DB2-BD59-A6C34878D82A}">
                        <a16:rowId xmlns:a16="http://schemas.microsoft.com/office/drawing/2014/main" xmlns="" xmlns:a14="http://schemas.microsoft.com/office/drawing/2010/main" val="1860498261"/>
                      </a:ext>
                    </a:extLst>
                  </a:tr>
                  <a:tr h="518160">
                    <a:tc vMerge="1">
                      <a:txBody>
                        <a:bodyPr/>
                        <a:lstStyle/>
                        <a:p>
                          <a:endParaRPr lang="fr-FR"/>
                        </a:p>
                      </a:txBody>
                      <a:tcPr/>
                    </a:tc>
                    <a:tc>
                      <a:txBody>
                        <a:bodyPr/>
                        <a:lstStyle/>
                        <a:p>
                          <a:pPr algn="ctr"/>
                          <a:r>
                            <a:rPr lang="ar-DZ" b="1" dirty="0"/>
                            <a:t>أ3</a:t>
                          </a:r>
                          <a:endParaRPr lang="fr-FR" b="1" dirty="0"/>
                        </a:p>
                      </a:txBody>
                      <a:tcPr/>
                    </a:tc>
                    <a:tc>
                      <a:txBody>
                        <a:bodyPr/>
                        <a:lstStyle/>
                        <a:p>
                          <a:pPr algn="ctr"/>
                          <a:r>
                            <a:rPr lang="ar-DZ" sz="1400" b="1" dirty="0"/>
                            <a:t>علوم تجريبية، تسيير واقتصاد</a:t>
                          </a:r>
                          <a:endParaRPr lang="fr-FR" sz="1400" b="1" dirty="0"/>
                        </a:p>
                      </a:txBody>
                      <a:tcPr/>
                    </a:tc>
                    <a:tc vMerge="1">
                      <a:txBody>
                        <a:bodyPr/>
                        <a:lstStyle/>
                        <a:p>
                          <a:endParaRPr lang="fr-FR" dirty="0"/>
                        </a:p>
                      </a:txBody>
                      <a:tcPr/>
                    </a:tc>
                    <a:extLst>
                      <a:ext uri="{0D108BD9-81ED-4DB2-BD59-A6C34878D82A}">
                        <a16:rowId xmlns:a16="http://schemas.microsoft.com/office/drawing/2014/main" xmlns="" xmlns:a14="http://schemas.microsoft.com/office/drawing/2010/main" val="3669859212"/>
                      </a:ext>
                    </a:extLst>
                  </a:tr>
                </a:tbl>
              </a:graphicData>
            </a:graphic>
          </p:graphicFrame>
        </mc:Fallback>
      </mc:AlternateContent>
      <p:sp>
        <p:nvSpPr>
          <p:cNvPr id="4" name="Espace réservé du pied de page 3">
            <a:extLst>
              <a:ext uri="{FF2B5EF4-FFF2-40B4-BE49-F238E27FC236}">
                <a16:creationId xmlns:a16="http://schemas.microsoft.com/office/drawing/2014/main" xmlns="" id="{2405C0C0-A390-997F-3CB7-54DD09EC41D5}"/>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688B7D59-29A4-65E7-7493-362BC8C9350C}"/>
              </a:ext>
            </a:extLst>
          </p:cNvPr>
          <p:cNvSpPr>
            <a:spLocks noGrp="1"/>
          </p:cNvSpPr>
          <p:nvPr>
            <p:ph type="sldNum" sz="quarter" idx="12"/>
          </p:nvPr>
        </p:nvSpPr>
        <p:spPr/>
        <p:txBody>
          <a:bodyPr/>
          <a:lstStyle/>
          <a:p>
            <a:fld id="{DCD455ED-B2AE-4D1C-8EDE-5C13CD1B5D94}" type="slidenum">
              <a:rPr lang="fr-FR" smtClean="0"/>
              <a:pPr/>
              <a:t>6</a:t>
            </a:fld>
            <a:endParaRPr lang="fr-FR"/>
          </a:p>
        </p:txBody>
      </p:sp>
      <p:pic>
        <p:nvPicPr>
          <p:cNvPr id="3" name="Image 2">
            <a:extLst>
              <a:ext uri="{FF2B5EF4-FFF2-40B4-BE49-F238E27FC236}">
                <a16:creationId xmlns:a16="http://schemas.microsoft.com/office/drawing/2014/main" xmlns="" id="{7C7631E1-8CA7-9F71-BA76-02CED0089F04}"/>
              </a:ext>
            </a:extLst>
          </p:cNvPr>
          <p:cNvPicPr>
            <a:picLocks noChangeAspect="1"/>
          </p:cNvPicPr>
          <p:nvPr/>
        </p:nvPicPr>
        <p:blipFill>
          <a:blip r:embed="rId3" cstate="print">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84843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010D92-DF96-B0F5-43D5-76EC5D48CCC0}"/>
              </a:ext>
            </a:extLst>
          </p:cNvPr>
          <p:cNvSpPr>
            <a:spLocks noGrp="1"/>
          </p:cNvSpPr>
          <p:nvPr>
            <p:ph type="title"/>
          </p:nvPr>
        </p:nvSpPr>
        <p:spPr>
          <a:xfrm>
            <a:off x="1756313" y="595312"/>
            <a:ext cx="8911687" cy="1190625"/>
          </a:xfrm>
        </p:spPr>
        <p:txBody>
          <a:bodyPr>
            <a:normAutofit/>
          </a:bodyPr>
          <a:lstStyle/>
          <a:p>
            <a:pPr algn="ctr"/>
            <a:r>
              <a:rPr lang="ar-DZ" b="1" dirty="0"/>
              <a:t>متطلبات خاصة ببعض التسجيلات</a:t>
            </a:r>
            <a:br>
              <a:rPr lang="ar-DZ" b="1" dirty="0"/>
            </a:br>
            <a:r>
              <a:rPr lang="ar-DZ" b="1" dirty="0"/>
              <a:t> </a:t>
            </a:r>
            <a:r>
              <a:rPr lang="ar-DZ" sz="2000" b="1" dirty="0">
                <a:highlight>
                  <a:srgbClr val="00FF00"/>
                </a:highlight>
              </a:rPr>
              <a:t>(منشور رقم 01 مؤرخ في 04 جويلية 2023)</a:t>
            </a:r>
            <a:endParaRPr lang="fr-FR" b="1" dirty="0">
              <a:highlight>
                <a:srgbClr val="00FF00"/>
              </a:highlight>
            </a:endParaRPr>
          </a:p>
        </p:txBody>
      </p:sp>
      <p:sp>
        <p:nvSpPr>
          <p:cNvPr id="3" name="Espace réservé du contenu 2">
            <a:extLst>
              <a:ext uri="{FF2B5EF4-FFF2-40B4-BE49-F238E27FC236}">
                <a16:creationId xmlns:a16="http://schemas.microsoft.com/office/drawing/2014/main" xmlns="" id="{4DCFA987-52B3-6221-EF3E-29601A0F4EFA}"/>
              </a:ext>
            </a:extLst>
          </p:cNvPr>
          <p:cNvSpPr>
            <a:spLocks noGrp="1"/>
          </p:cNvSpPr>
          <p:nvPr>
            <p:ph idx="1"/>
          </p:nvPr>
        </p:nvSpPr>
        <p:spPr>
          <a:xfrm>
            <a:off x="1198179" y="2133599"/>
            <a:ext cx="10306433" cy="3941379"/>
          </a:xfrm>
        </p:spPr>
        <p:txBody>
          <a:bodyPr>
            <a:normAutofit fontScale="92500" lnSpcReduction="10000"/>
          </a:bodyPr>
          <a:lstStyle/>
          <a:p>
            <a:pPr marL="0" indent="0" algn="just" rtl="1" fontAlgn="base">
              <a:lnSpc>
                <a:spcPct val="110000"/>
              </a:lnSpc>
              <a:spcBef>
                <a:spcPts val="0"/>
              </a:spcBef>
              <a:spcAft>
                <a:spcPts val="800"/>
              </a:spcAft>
              <a:buFont typeface="Wingdings" panose="05000000000000000000" pitchFamily="2" charset="2"/>
              <a:buChar char="ü"/>
            </a:pPr>
            <a:r>
              <a:rPr lang="fr-FR" sz="18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ar-DZ" b="1" kern="0" dirty="0">
                <a:solidFill>
                  <a:srgbClr val="000000"/>
                </a:solidFill>
                <a:latin typeface="Calibri" panose="020F0502020204030204" pitchFamily="34" charset="0"/>
              </a:rPr>
              <a:t>يشترط الالتحاق بشعب العلوم الطبية والمدارس العليا بالنسبة للحائزين على شهادة بكالوريا أجنبية معادلة لها، النجاح في اختبار مستوى اللغة، </a:t>
            </a:r>
          </a:p>
          <a:p>
            <a:pPr marL="0" indent="0" algn="just" rtl="1" fontAlgn="base">
              <a:lnSpc>
                <a:spcPct val="110000"/>
              </a:lnSpc>
              <a:spcBef>
                <a:spcPts val="0"/>
              </a:spcBef>
              <a:spcAft>
                <a:spcPts val="800"/>
              </a:spcAft>
              <a:buFont typeface="Wingdings" panose="05000000000000000000" pitchFamily="2" charset="2"/>
              <a:buChar char="ü"/>
            </a:pPr>
            <a:r>
              <a:rPr lang="ar-SA" sz="1800" b="1" kern="0" dirty="0">
                <a:solidFill>
                  <a:srgbClr val="000000"/>
                </a:solidFill>
                <a:effectLst/>
                <a:latin typeface="Calibri" panose="020F0502020204030204" pitchFamily="34" charset="0"/>
                <a:ea typeface="Times New Roman" panose="02020603050405020304" pitchFamily="18" charset="0"/>
              </a:rPr>
              <a:t>للالتحاق بفروع العلوم الطبية (طب، طب الأسنان والصيدلة</a:t>
            </a:r>
            <a:r>
              <a:rPr lang="ar-SA" sz="1800" b="1" kern="0" dirty="0" smtClean="0">
                <a:solidFill>
                  <a:srgbClr val="000000"/>
                </a:solidFill>
                <a:effectLst/>
                <a:latin typeface="Calibri" panose="020F0502020204030204" pitchFamily="34" charset="0"/>
                <a:ea typeface="Times New Roman" panose="02020603050405020304" pitchFamily="18" charset="0"/>
              </a:rPr>
              <a:t>)،</a:t>
            </a:r>
            <a:r>
              <a:rPr lang="ar-DZ" sz="1800" b="1" kern="0" dirty="0" smtClean="0">
                <a:solidFill>
                  <a:srgbClr val="000000"/>
                </a:solidFill>
                <a:effectLst/>
                <a:latin typeface="Calibri" panose="020F0502020204030204" pitchFamily="34" charset="0"/>
                <a:ea typeface="Times New Roman" panose="02020603050405020304" pitchFamily="18" charset="0"/>
              </a:rPr>
              <a:t> </a:t>
            </a:r>
            <a:r>
              <a:rPr lang="ar-DZ" sz="1300" b="1" dirty="0" smtClean="0">
                <a:highlight>
                  <a:srgbClr val="00FF00"/>
                </a:highlight>
              </a:rPr>
              <a:t>(أنظر الملحق رقم 04 شعب التكوين في العلوم الطبية، </a:t>
            </a:r>
            <a:r>
              <a:rPr lang="ar-DZ" sz="1300" b="1" dirty="0" err="1" smtClean="0">
                <a:highlight>
                  <a:srgbClr val="00FF00"/>
                </a:highlight>
              </a:rPr>
              <a:t>ص</a:t>
            </a:r>
            <a:r>
              <a:rPr lang="ar-DZ" sz="1300" b="1" dirty="0" smtClean="0">
                <a:highlight>
                  <a:srgbClr val="00FF00"/>
                </a:highlight>
              </a:rPr>
              <a:t> </a:t>
            </a:r>
            <a:r>
              <a:rPr lang="ar-DZ" sz="1300" b="1" dirty="0" err="1" smtClean="0">
                <a:highlight>
                  <a:srgbClr val="00FF00"/>
                </a:highlight>
              </a:rPr>
              <a:t>ص</a:t>
            </a:r>
            <a:r>
              <a:rPr lang="ar-DZ" sz="1300" b="1" dirty="0" smtClean="0">
                <a:highlight>
                  <a:srgbClr val="00FF00"/>
                </a:highlight>
              </a:rPr>
              <a:t> 87-90،منشور رقم 01 مؤرخ في 04 </a:t>
            </a:r>
            <a:r>
              <a:rPr lang="ar-DZ" sz="1300" b="1" dirty="0" err="1" smtClean="0">
                <a:highlight>
                  <a:srgbClr val="00FF00"/>
                </a:highlight>
              </a:rPr>
              <a:t>جويلية</a:t>
            </a:r>
            <a:r>
              <a:rPr lang="ar-DZ" sz="1300" b="1" dirty="0" smtClean="0">
                <a:highlight>
                  <a:srgbClr val="00FF00"/>
                </a:highlight>
              </a:rPr>
              <a:t> 2023)</a:t>
            </a:r>
            <a:r>
              <a:rPr lang="ar-SA" sz="1300" b="1" kern="0" dirty="0" smtClean="0">
                <a:solidFill>
                  <a:srgbClr val="000000"/>
                </a:solidFill>
                <a:effectLst/>
                <a:latin typeface="Calibri" panose="020F0502020204030204" pitchFamily="34" charset="0"/>
                <a:ea typeface="Times New Roman" panose="02020603050405020304" pitchFamily="18" charset="0"/>
              </a:rPr>
              <a:t> </a:t>
            </a:r>
            <a:r>
              <a:rPr lang="ar-SA" sz="1800" b="1" kern="0" dirty="0">
                <a:solidFill>
                  <a:srgbClr val="000000"/>
                </a:solidFill>
                <a:effectLst/>
                <a:latin typeface="Calibri" panose="020F0502020204030204" pitchFamily="34" charset="0"/>
                <a:ea typeface="Times New Roman" panose="02020603050405020304" pitchFamily="18" charset="0"/>
              </a:rPr>
              <a:t>يتم ترتيب وطني لكل طلبات حاملي شهادة البكالوريا يحد</a:t>
            </a:r>
            <a:r>
              <a:rPr lang="ar-DZ" sz="1800" b="1" kern="0" dirty="0">
                <a:solidFill>
                  <a:srgbClr val="000000"/>
                </a:solidFill>
                <a:effectLst/>
                <a:latin typeface="Calibri" panose="020F0502020204030204" pitchFamily="34" charset="0"/>
                <a:ea typeface="Times New Roman" panose="02020603050405020304" pitchFamily="18" charset="0"/>
              </a:rPr>
              <a:t>د</a:t>
            </a:r>
            <a:r>
              <a:rPr lang="ar-SA" sz="1800" b="1" kern="0" dirty="0">
                <a:solidFill>
                  <a:srgbClr val="000000"/>
                </a:solidFill>
                <a:effectLst/>
                <a:latin typeface="Calibri" panose="020F0502020204030204" pitchFamily="34" charset="0"/>
                <a:ea typeface="Times New Roman" panose="02020603050405020304" pitchFamily="18" charset="0"/>
              </a:rPr>
              <a:t> معدل وطني موحد بعد المعالجة للالتحاق بكل من الفروع الثلاثة</a:t>
            </a:r>
            <a:r>
              <a:rPr lang="ar-DZ" sz="1800" b="1" kern="0" dirty="0">
                <a:solidFill>
                  <a:srgbClr val="000000"/>
                </a:solidFill>
                <a:effectLst/>
                <a:latin typeface="Calibri" panose="020F0502020204030204" pitchFamily="34" charset="0"/>
                <a:ea typeface="Times New Roman" panose="02020603050405020304" pitchFamily="18" charset="0"/>
              </a:rPr>
              <a:t>،</a:t>
            </a:r>
          </a:p>
          <a:p>
            <a:pPr marL="0" indent="0" algn="just" rtl="1" fontAlgn="base">
              <a:lnSpc>
                <a:spcPct val="110000"/>
              </a:lnSpc>
              <a:spcBef>
                <a:spcPts val="0"/>
              </a:spcBef>
              <a:spcAft>
                <a:spcPts val="800"/>
              </a:spcAft>
              <a:buFont typeface="Wingdings" panose="05000000000000000000" pitchFamily="2" charset="2"/>
              <a:buChar char="ü"/>
            </a:pPr>
            <a:r>
              <a:rPr lang="ar-SA" b="1" kern="0" dirty="0">
                <a:solidFill>
                  <a:srgbClr val="000000"/>
                </a:solidFill>
                <a:latin typeface="Calibri" panose="020F0502020204030204" pitchFamily="34" charset="0"/>
              </a:rPr>
              <a:t>يخضع الالتحاق بالمدارس العليا </a:t>
            </a:r>
            <a:r>
              <a:rPr lang="ar-SA" b="1" kern="0" dirty="0" smtClean="0">
                <a:solidFill>
                  <a:srgbClr val="000000"/>
                </a:solidFill>
                <a:latin typeface="Calibri" panose="020F0502020204030204" pitchFamily="34" charset="0"/>
              </a:rPr>
              <a:t>للأساتذة</a:t>
            </a:r>
            <a:r>
              <a:rPr lang="ar-DZ" b="1" kern="0" dirty="0" smtClean="0">
                <a:solidFill>
                  <a:srgbClr val="000000"/>
                </a:solidFill>
                <a:latin typeface="Calibri" panose="020F0502020204030204" pitchFamily="34" charset="0"/>
              </a:rPr>
              <a:t> </a:t>
            </a:r>
            <a:r>
              <a:rPr lang="ar-DZ" sz="1300" b="1" dirty="0" smtClean="0">
                <a:highlight>
                  <a:srgbClr val="00FF00"/>
                </a:highlight>
              </a:rPr>
              <a:t>(أنظر الملحق رقم 06 المدارس العليا للأساتذة، </a:t>
            </a:r>
            <a:r>
              <a:rPr lang="ar-DZ" sz="1300" b="1" dirty="0" err="1" smtClean="0">
                <a:highlight>
                  <a:srgbClr val="00FF00"/>
                </a:highlight>
              </a:rPr>
              <a:t>ص</a:t>
            </a:r>
            <a:r>
              <a:rPr lang="ar-DZ" sz="1300" b="1" dirty="0" smtClean="0">
                <a:highlight>
                  <a:srgbClr val="00FF00"/>
                </a:highlight>
              </a:rPr>
              <a:t> </a:t>
            </a:r>
            <a:r>
              <a:rPr lang="ar-DZ" sz="1300" b="1" dirty="0" err="1" smtClean="0">
                <a:highlight>
                  <a:srgbClr val="00FF00"/>
                </a:highlight>
              </a:rPr>
              <a:t>ص</a:t>
            </a:r>
            <a:r>
              <a:rPr lang="ar-DZ" sz="1300" b="1" dirty="0" smtClean="0">
                <a:highlight>
                  <a:srgbClr val="00FF00"/>
                </a:highlight>
              </a:rPr>
              <a:t> 94-102 منشور رقم 01 مؤرخ في 04 </a:t>
            </a:r>
            <a:r>
              <a:rPr lang="ar-DZ" sz="1300" b="1" dirty="0" err="1" smtClean="0">
                <a:highlight>
                  <a:srgbClr val="00FF00"/>
                </a:highlight>
              </a:rPr>
              <a:t>جويلية</a:t>
            </a:r>
            <a:r>
              <a:rPr lang="ar-DZ" sz="1300" b="1" dirty="0" smtClean="0">
                <a:highlight>
                  <a:srgbClr val="00FF00"/>
                </a:highlight>
              </a:rPr>
              <a:t> 2023) </a:t>
            </a:r>
            <a:r>
              <a:rPr lang="ar-SA" b="1" kern="0" dirty="0" smtClean="0">
                <a:solidFill>
                  <a:srgbClr val="000000"/>
                </a:solidFill>
                <a:latin typeface="Calibri" panose="020F0502020204030204" pitchFamily="34" charset="0"/>
              </a:rPr>
              <a:t>نجاح </a:t>
            </a:r>
            <a:r>
              <a:rPr lang="ar-DZ" b="1" kern="0" dirty="0">
                <a:solidFill>
                  <a:srgbClr val="000000"/>
                </a:solidFill>
                <a:latin typeface="Calibri" panose="020F0502020204030204" pitchFamily="34" charset="0"/>
              </a:rPr>
              <a:t>حامل شهادة البكالوريا </a:t>
            </a:r>
            <a:r>
              <a:rPr lang="ar-SA" b="1" kern="0" dirty="0">
                <a:solidFill>
                  <a:srgbClr val="000000"/>
                </a:solidFill>
                <a:latin typeface="Calibri" panose="020F0502020204030204" pitchFamily="34" charset="0"/>
              </a:rPr>
              <a:t>في مقابلة شفوية أمام لجنة</a:t>
            </a:r>
            <a:r>
              <a:rPr lang="ar-DZ" b="1" kern="0" dirty="0">
                <a:solidFill>
                  <a:srgbClr val="000000"/>
                </a:solidFill>
                <a:latin typeface="Calibri" panose="020F0502020204030204" pitchFamily="34" charset="0"/>
              </a:rPr>
              <a:t> تعين لهذا الغرض، يمكن إجراء المقابلة حضورياً داخل مدرسة التوجيه أو في مدرسة عليا أخرى للأساتذة القريبة من مكان إقامته،</a:t>
            </a:r>
          </a:p>
          <a:p>
            <a:pPr marL="0" indent="0" algn="just" rtl="1">
              <a:spcBef>
                <a:spcPts val="0"/>
              </a:spcBef>
              <a:buFont typeface="Wingdings" panose="05000000000000000000" pitchFamily="2" charset="2"/>
              <a:buChar char="ü"/>
            </a:pPr>
            <a:r>
              <a:rPr lang="ar-SA" b="1" kern="0" dirty="0">
                <a:solidFill>
                  <a:srgbClr val="000000"/>
                </a:solidFill>
                <a:latin typeface="Calibri" panose="020F0502020204030204" pitchFamily="34" charset="0"/>
              </a:rPr>
              <a:t>فيما يخص ميدان علوم وتقنيات النشاطات البدنية </a:t>
            </a:r>
            <a:r>
              <a:rPr lang="ar-SA" b="1" kern="0" dirty="0" err="1">
                <a:solidFill>
                  <a:srgbClr val="000000"/>
                </a:solidFill>
                <a:latin typeface="Calibri" panose="020F0502020204030204" pitchFamily="34" charset="0"/>
              </a:rPr>
              <a:t>و</a:t>
            </a:r>
            <a:r>
              <a:rPr lang="ar-SA" b="1" kern="0" dirty="0">
                <a:solidFill>
                  <a:srgbClr val="000000"/>
                </a:solidFill>
                <a:latin typeface="Calibri" panose="020F0502020204030204" pitchFamily="34" charset="0"/>
              </a:rPr>
              <a:t> </a:t>
            </a:r>
            <a:r>
              <a:rPr lang="ar-SA" b="1" kern="0" dirty="0" smtClean="0">
                <a:solidFill>
                  <a:srgbClr val="000000"/>
                </a:solidFill>
                <a:latin typeface="Calibri" panose="020F0502020204030204" pitchFamily="34" charset="0"/>
              </a:rPr>
              <a:t>الرياضية، </a:t>
            </a:r>
            <a:r>
              <a:rPr lang="ar-SA" b="1" kern="0" dirty="0">
                <a:solidFill>
                  <a:srgbClr val="000000"/>
                </a:solidFill>
                <a:latin typeface="Calibri" panose="020F0502020204030204" pitchFamily="34" charset="0"/>
              </a:rPr>
              <a:t>يشترط تقديم شهادة طبية تثبت الصحة الجيدة</a:t>
            </a:r>
            <a:r>
              <a:rPr lang="ar-DZ" b="1" kern="0" dirty="0">
                <a:solidFill>
                  <a:srgbClr val="000000"/>
                </a:solidFill>
                <a:latin typeface="Calibri" panose="020F0502020204030204" pitchFamily="34" charset="0"/>
              </a:rPr>
              <a:t>،</a:t>
            </a:r>
          </a:p>
          <a:p>
            <a:pPr marL="0" indent="0" algn="just" rtl="1">
              <a:spcBef>
                <a:spcPts val="0"/>
              </a:spcBef>
              <a:buFont typeface="Wingdings" panose="05000000000000000000" pitchFamily="2" charset="2"/>
              <a:buChar char="ü"/>
            </a:pPr>
            <a:r>
              <a:rPr lang="ar-SA" b="1" kern="0" dirty="0">
                <a:solidFill>
                  <a:srgbClr val="000000"/>
                </a:solidFill>
                <a:latin typeface="Arial" panose="020B0604020202020204" pitchFamily="34" charset="0"/>
              </a:rPr>
              <a:t>يسمح لحاملي شهادة البكالوريا الجدد المنتمين لفئة رياضيي النخبة، في حالة نشاط، ومعترف بهم من طرف وزارة الشباب والرياضة</a:t>
            </a:r>
            <a:r>
              <a:rPr lang="fr-FR" b="1" kern="0" dirty="0">
                <a:solidFill>
                  <a:srgbClr val="000000"/>
                </a:solidFill>
                <a:latin typeface="Arial" panose="020B0604020202020204" pitchFamily="34" charset="0"/>
              </a:rPr>
              <a:t> </a:t>
            </a:r>
            <a:r>
              <a:rPr lang="ar-SA" b="1" kern="0" dirty="0">
                <a:solidFill>
                  <a:srgbClr val="000000"/>
                </a:solidFill>
                <a:latin typeface="Arial" panose="020B0604020202020204" pitchFamily="34" charset="0"/>
              </a:rPr>
              <a:t>التسجيل في ميدان علوم وتقنيات النشاطات البدنية و الرياضية دون شرط المعدل </a:t>
            </a:r>
            <a:r>
              <a:rPr lang="ar-SA" b="1" kern="0" dirty="0" smtClean="0">
                <a:solidFill>
                  <a:srgbClr val="000000"/>
                </a:solidFill>
                <a:latin typeface="Arial" panose="020B0604020202020204" pitchFamily="34" charset="0"/>
              </a:rPr>
              <a:t>الأدنى</a:t>
            </a:r>
            <a:r>
              <a:rPr lang="ar-DZ" b="1" kern="0" dirty="0" smtClean="0">
                <a:solidFill>
                  <a:srgbClr val="000000"/>
                </a:solidFill>
                <a:latin typeface="Arial" panose="020B0604020202020204" pitchFamily="34" charset="0"/>
              </a:rPr>
              <a:t>.</a:t>
            </a:r>
            <a:endParaRPr lang="fr-FR" b="1" kern="0" dirty="0">
              <a:solidFill>
                <a:srgbClr val="000000"/>
              </a:solidFill>
              <a:latin typeface="Arial" panose="020B0604020202020204" pitchFamily="34" charset="0"/>
            </a:endParaRPr>
          </a:p>
        </p:txBody>
      </p:sp>
      <p:sp>
        <p:nvSpPr>
          <p:cNvPr id="4" name="Espace réservé du pied de page 3">
            <a:extLst>
              <a:ext uri="{FF2B5EF4-FFF2-40B4-BE49-F238E27FC236}">
                <a16:creationId xmlns:a16="http://schemas.microsoft.com/office/drawing/2014/main" xmlns="" id="{8D114AC9-AC16-B179-4F17-B2852465D556}"/>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D7F85B13-44C2-67A4-A55F-5CC8F5E56AEE}"/>
              </a:ext>
            </a:extLst>
          </p:cNvPr>
          <p:cNvSpPr>
            <a:spLocks noGrp="1"/>
          </p:cNvSpPr>
          <p:nvPr>
            <p:ph type="sldNum" sz="quarter" idx="12"/>
          </p:nvPr>
        </p:nvSpPr>
        <p:spPr/>
        <p:txBody>
          <a:bodyPr/>
          <a:lstStyle/>
          <a:p>
            <a:fld id="{DCD455ED-B2AE-4D1C-8EDE-5C13CD1B5D94}" type="slidenum">
              <a:rPr lang="fr-FR" smtClean="0"/>
              <a:pPr/>
              <a:t>7</a:t>
            </a:fld>
            <a:endParaRPr lang="fr-FR"/>
          </a:p>
        </p:txBody>
      </p:sp>
      <p:pic>
        <p:nvPicPr>
          <p:cNvPr id="6" name="Image 5">
            <a:extLst>
              <a:ext uri="{FF2B5EF4-FFF2-40B4-BE49-F238E27FC236}">
                <a16:creationId xmlns:a16="http://schemas.microsoft.com/office/drawing/2014/main" xmlns="" id="{DFC65FEF-F0A0-5260-6835-8C499D5DF925}"/>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71853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38308F-217B-68C4-B595-0EE94BB413CF}"/>
              </a:ext>
            </a:extLst>
          </p:cNvPr>
          <p:cNvSpPr>
            <a:spLocks noGrp="1"/>
          </p:cNvSpPr>
          <p:nvPr>
            <p:ph type="title"/>
          </p:nvPr>
        </p:nvSpPr>
        <p:spPr>
          <a:xfrm>
            <a:off x="2062838" y="628124"/>
            <a:ext cx="8911687" cy="1280890"/>
          </a:xfrm>
        </p:spPr>
        <p:txBody>
          <a:bodyPr>
            <a:normAutofit fontScale="90000"/>
          </a:bodyPr>
          <a:lstStyle/>
          <a:p>
            <a:pPr algn="ctr"/>
            <a:r>
              <a:rPr lang="ar-DZ" b="1" dirty="0"/>
              <a:t>التكوين في الجامعات</a:t>
            </a:r>
            <a:br>
              <a:rPr lang="ar-DZ" b="1" dirty="0"/>
            </a:br>
            <a:r>
              <a:rPr lang="ar-DZ" b="1" dirty="0"/>
              <a:t> </a:t>
            </a:r>
            <a:r>
              <a:rPr lang="ar-DZ" sz="3600" b="1" dirty="0">
                <a:highlight>
                  <a:srgbClr val="00FF00"/>
                </a:highlight>
              </a:rPr>
              <a:t>(منشور رقم 01 مؤرخ في 04 جويلية 2023)</a:t>
            </a:r>
            <a:endParaRPr lang="fr-FR" b="1" dirty="0"/>
          </a:p>
        </p:txBody>
      </p:sp>
      <p:sp>
        <p:nvSpPr>
          <p:cNvPr id="3" name="Espace réservé du contenu 2">
            <a:extLst>
              <a:ext uri="{FF2B5EF4-FFF2-40B4-BE49-F238E27FC236}">
                <a16:creationId xmlns:a16="http://schemas.microsoft.com/office/drawing/2014/main" xmlns="" id="{61503DF1-C4AD-EF66-7F9E-04C29DB93A43}"/>
              </a:ext>
            </a:extLst>
          </p:cNvPr>
          <p:cNvSpPr>
            <a:spLocks noGrp="1"/>
          </p:cNvSpPr>
          <p:nvPr>
            <p:ph idx="1"/>
          </p:nvPr>
        </p:nvSpPr>
        <p:spPr>
          <a:xfrm>
            <a:off x="531812" y="2133600"/>
            <a:ext cx="10972800" cy="3777622"/>
          </a:xfrm>
        </p:spPr>
        <p:txBody>
          <a:bodyPr>
            <a:normAutofit fontScale="85000" lnSpcReduction="20000"/>
          </a:bodyPr>
          <a:lstStyle/>
          <a:p>
            <a:pPr marL="0" lvl="0" indent="0" algn="ctr" rtl="1" fontAlgn="base">
              <a:lnSpc>
                <a:spcPct val="150000"/>
              </a:lnSpc>
              <a:spcAft>
                <a:spcPts val="800"/>
              </a:spcAft>
              <a:buSzPts val="1000"/>
              <a:buNone/>
              <a:tabLst>
                <a:tab pos="457200" algn="l"/>
              </a:tabLst>
            </a:pPr>
            <a:r>
              <a:rPr lang="ar-DZ" sz="1800" b="1" kern="0" dirty="0">
                <a:solidFill>
                  <a:srgbClr val="000000"/>
                </a:solidFill>
                <a:effectLst/>
                <a:latin typeface="Calibri" panose="020F0502020204030204" pitchFamily="34" charset="0"/>
                <a:ea typeface="Times New Roman" panose="02020603050405020304" pitchFamily="18" charset="0"/>
                <a:cs typeface="+mj-cs"/>
              </a:rPr>
              <a:t>تضمن الجامعات تكوينات في:</a:t>
            </a:r>
          </a:p>
          <a:p>
            <a:pPr marL="342900" lvl="0" indent="-342900" algn="just" rtl="1" fontAlgn="base">
              <a:lnSpc>
                <a:spcPct val="150000"/>
              </a:lnSpc>
              <a:spcAft>
                <a:spcPts val="800"/>
              </a:spcAft>
              <a:buSzPts val="1000"/>
              <a:buFont typeface="Symbol" panose="05050102010706020507" pitchFamily="18" charset="2"/>
              <a:buChar char=""/>
              <a:tabLst>
                <a:tab pos="457200" algn="l"/>
              </a:tabLst>
            </a:pPr>
            <a:r>
              <a:rPr lang="ar-DZ" sz="1800" b="1" kern="0" dirty="0">
                <a:solidFill>
                  <a:srgbClr val="000000"/>
                </a:solidFill>
                <a:effectLst/>
                <a:latin typeface="Calibri" panose="020F0502020204030204" pitchFamily="34" charset="0"/>
                <a:ea typeface="Times New Roman" panose="02020603050405020304" pitchFamily="18" charset="0"/>
                <a:cs typeface="+mj-cs"/>
              </a:rPr>
              <a:t>ال</a:t>
            </a:r>
            <a:r>
              <a:rPr lang="ar-SA" sz="1800" b="1" kern="0" dirty="0">
                <a:solidFill>
                  <a:srgbClr val="000000"/>
                </a:solidFill>
                <a:effectLst/>
                <a:latin typeface="Calibri" panose="020F0502020204030204" pitchFamily="34" charset="0"/>
                <a:ea typeface="Times New Roman" panose="02020603050405020304" pitchFamily="18" charset="0"/>
                <a:cs typeface="+mj-cs"/>
              </a:rPr>
              <a:t>ليسانس (بكالوريا + 3 سنوات)،</a:t>
            </a:r>
            <a:endParaRPr lang="fr-FR" sz="1800" b="1" kern="100" dirty="0">
              <a:effectLst/>
              <a:latin typeface="Calibri" panose="020F0502020204030204" pitchFamily="34" charset="0"/>
              <a:ea typeface="Calibri" panose="020F0502020204030204" pitchFamily="34" charset="0"/>
              <a:cs typeface="+mj-cs"/>
            </a:endParaRPr>
          </a:p>
          <a:p>
            <a:pPr marL="342900" lvl="0" indent="-342900" algn="just" rtl="1" fontAlgn="base">
              <a:lnSpc>
                <a:spcPct val="150000"/>
              </a:lnSpc>
              <a:spcAft>
                <a:spcPts val="800"/>
              </a:spcAft>
              <a:buSzPts val="1000"/>
              <a:buFont typeface="Symbol" panose="05050102010706020507" pitchFamily="18" charset="2"/>
              <a:buChar char=""/>
              <a:tabLst>
                <a:tab pos="457200" algn="l"/>
              </a:tabLst>
            </a:pPr>
            <a:r>
              <a:rPr lang="ar-SA" sz="1800" b="1" kern="0" dirty="0">
                <a:solidFill>
                  <a:srgbClr val="000000"/>
                </a:solidFill>
                <a:effectLst/>
                <a:latin typeface="Calibri" panose="020F0502020204030204" pitchFamily="34" charset="0"/>
                <a:ea typeface="Times New Roman" panose="02020603050405020304" pitchFamily="18" charset="0"/>
                <a:cs typeface="+mj-cs"/>
              </a:rPr>
              <a:t>ماستر </a:t>
            </a:r>
            <a:r>
              <a:rPr lang="ar-DZ" sz="1800" b="1" kern="0" dirty="0">
                <a:solidFill>
                  <a:srgbClr val="000000"/>
                </a:solidFill>
                <a:effectLst/>
                <a:latin typeface="Calibri" panose="020F0502020204030204" pitchFamily="34" charset="0"/>
                <a:ea typeface="Times New Roman" panose="02020603050405020304" pitchFamily="18" charset="0"/>
                <a:cs typeface="+mj-cs"/>
              </a:rPr>
              <a:t>ذو</a:t>
            </a:r>
            <a:r>
              <a:rPr lang="ar-SA" sz="1800" b="1" kern="0" dirty="0">
                <a:solidFill>
                  <a:srgbClr val="000000"/>
                </a:solidFill>
                <a:effectLst/>
                <a:latin typeface="Calibri" panose="020F0502020204030204" pitchFamily="34" charset="0"/>
                <a:ea typeface="Times New Roman" panose="02020603050405020304" pitchFamily="18" charset="0"/>
                <a:cs typeface="+mj-cs"/>
              </a:rPr>
              <a:t> مسار مدمج للي</a:t>
            </a:r>
            <a:r>
              <a:rPr lang="ar-DZ" sz="1800" b="1" kern="0" dirty="0">
                <a:solidFill>
                  <a:srgbClr val="000000"/>
                </a:solidFill>
                <a:effectLst/>
                <a:latin typeface="Calibri" panose="020F0502020204030204" pitchFamily="34" charset="0"/>
                <a:ea typeface="Times New Roman" panose="02020603050405020304" pitchFamily="18" charset="0"/>
                <a:cs typeface="+mj-cs"/>
              </a:rPr>
              <a:t>س</a:t>
            </a:r>
            <a:r>
              <a:rPr lang="ar-SA" sz="1800" b="1" kern="0" dirty="0">
                <a:solidFill>
                  <a:srgbClr val="000000"/>
                </a:solidFill>
                <a:effectLst/>
                <a:latin typeface="Calibri" panose="020F0502020204030204" pitchFamily="34" charset="0"/>
                <a:ea typeface="Times New Roman" panose="02020603050405020304" pitchFamily="18" charset="0"/>
                <a:cs typeface="+mj-cs"/>
              </a:rPr>
              <a:t>انس (بكالوريا + 5 سنوات)،</a:t>
            </a:r>
            <a:endParaRPr lang="ar-DZ" sz="1800" b="1" kern="0" dirty="0">
              <a:solidFill>
                <a:srgbClr val="000000"/>
              </a:solidFill>
              <a:effectLst/>
              <a:latin typeface="Calibri" panose="020F0502020204030204" pitchFamily="34" charset="0"/>
              <a:ea typeface="Times New Roman" panose="02020603050405020304" pitchFamily="18" charset="0"/>
              <a:cs typeface="+mj-cs"/>
            </a:endParaRPr>
          </a:p>
          <a:p>
            <a:pPr marL="342900" lvl="0" indent="-342900" algn="just" rtl="1" fontAlgn="base">
              <a:lnSpc>
                <a:spcPct val="150000"/>
              </a:lnSpc>
              <a:spcAft>
                <a:spcPts val="800"/>
              </a:spcAft>
              <a:buSzPts val="1000"/>
              <a:buFont typeface="Symbol" panose="05050102010706020507" pitchFamily="18" charset="2"/>
              <a:buChar char=""/>
              <a:tabLst>
                <a:tab pos="457200" algn="l"/>
              </a:tabLst>
            </a:pPr>
            <a:r>
              <a:rPr lang="ar-DZ" sz="1800" b="1" kern="100" dirty="0">
                <a:effectLst/>
                <a:latin typeface="Calibri" panose="020F0502020204030204" pitchFamily="34" charset="0"/>
                <a:ea typeface="Calibri" panose="020F0502020204030204" pitchFamily="34" charset="0"/>
                <a:cs typeface="+mj-cs"/>
              </a:rPr>
              <a:t>هندسة (بكالوريا +5 سنوات)</a:t>
            </a:r>
            <a:endParaRPr lang="fr-FR" sz="1800" b="1" kern="100" dirty="0">
              <a:effectLst/>
              <a:latin typeface="Calibri" panose="020F0502020204030204" pitchFamily="34" charset="0"/>
              <a:ea typeface="Calibri" panose="020F0502020204030204" pitchFamily="34" charset="0"/>
              <a:cs typeface="+mj-cs"/>
            </a:endParaRPr>
          </a:p>
          <a:p>
            <a:pPr marL="342900" lvl="0" indent="-342900" algn="just" rtl="1" fontAlgn="base">
              <a:lnSpc>
                <a:spcPct val="150000"/>
              </a:lnSpc>
              <a:spcAft>
                <a:spcPts val="800"/>
              </a:spcAft>
              <a:buSzPts val="1000"/>
              <a:buFont typeface="Symbol" panose="05050102010706020507" pitchFamily="18" charset="2"/>
              <a:buChar char=""/>
              <a:tabLst>
                <a:tab pos="457200" algn="l"/>
              </a:tabLst>
            </a:pPr>
            <a:r>
              <a:rPr lang="ar-SA" sz="1800" b="1" kern="0" dirty="0">
                <a:solidFill>
                  <a:srgbClr val="000000"/>
                </a:solidFill>
                <a:effectLst/>
                <a:latin typeface="Calibri" panose="020F0502020204030204" pitchFamily="34" charset="0"/>
                <a:ea typeface="Times New Roman" panose="02020603050405020304" pitchFamily="18" charset="0"/>
                <a:cs typeface="+mj-cs"/>
              </a:rPr>
              <a:t>العلوم الطبية</a:t>
            </a:r>
            <a:r>
              <a:rPr lang="ar-DZ" sz="1800" b="1" kern="0" dirty="0">
                <a:solidFill>
                  <a:srgbClr val="000000"/>
                </a:solidFill>
                <a:effectLst/>
                <a:latin typeface="Calibri" panose="020F0502020204030204" pitchFamily="34" charset="0"/>
                <a:ea typeface="Times New Roman" panose="02020603050405020304" pitchFamily="18" charset="0"/>
                <a:cs typeface="+mj-cs"/>
              </a:rPr>
              <a:t>: </a:t>
            </a:r>
            <a:r>
              <a:rPr lang="ar-SA" sz="1800" b="1" kern="0" dirty="0">
                <a:solidFill>
                  <a:srgbClr val="000000"/>
                </a:solidFill>
                <a:effectLst/>
                <a:latin typeface="Calibri" panose="020F0502020204030204" pitchFamily="34" charset="0"/>
                <a:ea typeface="Times New Roman" panose="02020603050405020304" pitchFamily="18" charset="0"/>
                <a:cs typeface="+mj-cs"/>
              </a:rPr>
              <a:t>طب </a:t>
            </a:r>
            <a:r>
              <a:rPr lang="ar-DZ" sz="1800" b="1" kern="0" dirty="0">
                <a:solidFill>
                  <a:srgbClr val="000000"/>
                </a:solidFill>
                <a:effectLst/>
                <a:latin typeface="Calibri" panose="020F0502020204030204" pitchFamily="34" charset="0"/>
                <a:ea typeface="Times New Roman" panose="02020603050405020304" pitchFamily="18" charset="0"/>
                <a:cs typeface="+mj-cs"/>
              </a:rPr>
              <a:t>(</a:t>
            </a:r>
            <a:r>
              <a:rPr lang="ar-SA" sz="1800" b="1" kern="0" dirty="0">
                <a:solidFill>
                  <a:srgbClr val="000000"/>
                </a:solidFill>
                <a:effectLst/>
                <a:latin typeface="Calibri" panose="020F0502020204030204" pitchFamily="34" charset="0"/>
                <a:ea typeface="Times New Roman" panose="02020603050405020304" pitchFamily="18" charset="0"/>
                <a:cs typeface="+mj-cs"/>
              </a:rPr>
              <a:t>بكالوريا +7 سنوات</a:t>
            </a:r>
            <a:r>
              <a:rPr lang="ar-DZ" sz="1800" b="1" kern="0" dirty="0">
                <a:solidFill>
                  <a:srgbClr val="000000"/>
                </a:solidFill>
                <a:effectLst/>
                <a:latin typeface="Calibri" panose="020F0502020204030204" pitchFamily="34" charset="0"/>
                <a:ea typeface="Times New Roman" panose="02020603050405020304" pitchFamily="18" charset="0"/>
                <a:cs typeface="+mj-cs"/>
              </a:rPr>
              <a:t>)، </a:t>
            </a:r>
            <a:r>
              <a:rPr lang="ar-SA" sz="1800" b="1" kern="0" dirty="0">
                <a:solidFill>
                  <a:srgbClr val="000000"/>
                </a:solidFill>
                <a:effectLst/>
                <a:latin typeface="Calibri" panose="020F0502020204030204" pitchFamily="34" charset="0"/>
                <a:ea typeface="Times New Roman" panose="02020603050405020304" pitchFamily="18" charset="0"/>
                <a:cs typeface="+mj-cs"/>
              </a:rPr>
              <a:t>طب الأسنان</a:t>
            </a:r>
            <a:r>
              <a:rPr lang="ar-DZ" sz="1800" b="1" kern="0" dirty="0">
                <a:solidFill>
                  <a:srgbClr val="000000"/>
                </a:solidFill>
                <a:effectLst/>
                <a:latin typeface="Calibri" panose="020F0502020204030204" pitchFamily="34" charset="0"/>
                <a:ea typeface="Times New Roman" panose="02020603050405020304" pitchFamily="18" charset="0"/>
                <a:cs typeface="+mj-cs"/>
              </a:rPr>
              <a:t> وصيدلة (</a:t>
            </a:r>
            <a:r>
              <a:rPr lang="ar-SA" sz="1800" b="1" kern="0" dirty="0">
                <a:solidFill>
                  <a:srgbClr val="000000"/>
                </a:solidFill>
                <a:effectLst/>
                <a:latin typeface="Calibri" panose="020F0502020204030204" pitchFamily="34" charset="0"/>
                <a:ea typeface="Times New Roman" panose="02020603050405020304" pitchFamily="18" charset="0"/>
                <a:cs typeface="+mj-cs"/>
              </a:rPr>
              <a:t>بكالوريا +</a:t>
            </a:r>
            <a:r>
              <a:rPr lang="ar-DZ" sz="1800" b="1" kern="0" dirty="0">
                <a:solidFill>
                  <a:srgbClr val="000000"/>
                </a:solidFill>
                <a:effectLst/>
                <a:latin typeface="Calibri" panose="020F0502020204030204" pitchFamily="34" charset="0"/>
                <a:ea typeface="Times New Roman" panose="02020603050405020304" pitchFamily="18" charset="0"/>
                <a:cs typeface="+mj-cs"/>
              </a:rPr>
              <a:t> </a:t>
            </a:r>
            <a:r>
              <a:rPr lang="ar-SA" sz="1800" b="1" kern="0" dirty="0">
                <a:solidFill>
                  <a:srgbClr val="000000"/>
                </a:solidFill>
                <a:effectLst/>
                <a:latin typeface="Calibri" panose="020F0502020204030204" pitchFamily="34" charset="0"/>
                <a:ea typeface="Times New Roman" panose="02020603050405020304" pitchFamily="18" charset="0"/>
                <a:cs typeface="+mj-cs"/>
              </a:rPr>
              <a:t>6 سنوات</a:t>
            </a:r>
            <a:r>
              <a:rPr lang="ar-DZ" sz="1800" b="1" kern="0" dirty="0">
                <a:solidFill>
                  <a:srgbClr val="000000"/>
                </a:solidFill>
                <a:effectLst/>
                <a:latin typeface="Calibri" panose="020F0502020204030204" pitchFamily="34" charset="0"/>
                <a:ea typeface="Times New Roman" panose="02020603050405020304" pitchFamily="18" charset="0"/>
                <a:cs typeface="+mj-cs"/>
              </a:rPr>
              <a:t>)</a:t>
            </a:r>
            <a:r>
              <a:rPr lang="ar-SA" sz="1800" b="1" kern="0" dirty="0">
                <a:solidFill>
                  <a:srgbClr val="000000"/>
                </a:solidFill>
                <a:effectLst/>
                <a:latin typeface="Calibri" panose="020F0502020204030204" pitchFamily="34" charset="0"/>
                <a:ea typeface="Times New Roman" panose="02020603050405020304" pitchFamily="18" charset="0"/>
                <a:cs typeface="+mj-cs"/>
              </a:rPr>
              <a:t>،</a:t>
            </a:r>
            <a:endParaRPr lang="fr-FR" sz="1800" b="1" kern="100" dirty="0">
              <a:effectLst/>
              <a:latin typeface="Calibri" panose="020F0502020204030204" pitchFamily="34" charset="0"/>
              <a:ea typeface="Calibri" panose="020F0502020204030204" pitchFamily="34" charset="0"/>
              <a:cs typeface="+mj-cs"/>
            </a:endParaRPr>
          </a:p>
          <a:p>
            <a:pPr marL="342900" lvl="0" indent="-342900" algn="just" rtl="1" fontAlgn="base">
              <a:lnSpc>
                <a:spcPct val="150000"/>
              </a:lnSpc>
              <a:spcAft>
                <a:spcPts val="800"/>
              </a:spcAft>
              <a:buSzPts val="1000"/>
              <a:buFont typeface="Symbol" panose="05050102010706020507" pitchFamily="18" charset="2"/>
              <a:buChar char=""/>
              <a:tabLst>
                <a:tab pos="457200" algn="l"/>
              </a:tabLst>
            </a:pPr>
            <a:r>
              <a:rPr lang="ar-SA" sz="1800" b="1" kern="0" dirty="0">
                <a:solidFill>
                  <a:srgbClr val="000000"/>
                </a:solidFill>
                <a:effectLst/>
                <a:latin typeface="Calibri" panose="020F0502020204030204" pitchFamily="34" charset="0"/>
                <a:ea typeface="Times New Roman" panose="02020603050405020304" pitchFamily="18" charset="0"/>
                <a:cs typeface="+mj-cs"/>
              </a:rPr>
              <a:t>علوم البيطرة (بكالوريا </a:t>
            </a:r>
            <a:r>
              <a:rPr lang="ar-DZ" sz="1800" b="1" kern="0" dirty="0">
                <a:solidFill>
                  <a:srgbClr val="000000"/>
                </a:solidFill>
                <a:effectLst/>
                <a:latin typeface="Calibri" panose="020F0502020204030204" pitchFamily="34" charset="0"/>
                <a:ea typeface="Times New Roman" panose="02020603050405020304" pitchFamily="18" charset="0"/>
                <a:cs typeface="+mj-cs"/>
              </a:rPr>
              <a:t>+6</a:t>
            </a:r>
            <a:r>
              <a:rPr lang="ar-SA" sz="1800" b="1" kern="0" dirty="0">
                <a:solidFill>
                  <a:srgbClr val="000000"/>
                </a:solidFill>
                <a:effectLst/>
                <a:latin typeface="Calibri" panose="020F0502020204030204" pitchFamily="34" charset="0"/>
                <a:ea typeface="Times New Roman" panose="02020603050405020304" pitchFamily="18" charset="0"/>
                <a:cs typeface="+mj-cs"/>
              </a:rPr>
              <a:t> سنوات)،</a:t>
            </a:r>
            <a:endParaRPr lang="fr-FR" sz="1800" b="1" kern="100" dirty="0">
              <a:effectLst/>
              <a:latin typeface="Calibri" panose="020F0502020204030204" pitchFamily="34" charset="0"/>
              <a:ea typeface="Calibri" panose="020F0502020204030204" pitchFamily="34" charset="0"/>
              <a:cs typeface="+mj-cs"/>
            </a:endParaRPr>
          </a:p>
          <a:p>
            <a:pPr marL="342900" lvl="0" indent="-342900" algn="just" rtl="1" fontAlgn="base">
              <a:lnSpc>
                <a:spcPct val="150000"/>
              </a:lnSpc>
              <a:spcAft>
                <a:spcPts val="800"/>
              </a:spcAft>
              <a:buSzPts val="1000"/>
              <a:buFont typeface="Symbol" panose="05050102010706020507" pitchFamily="18" charset="2"/>
              <a:buChar char=""/>
              <a:tabLst>
                <a:tab pos="457200" algn="l"/>
              </a:tabLst>
            </a:pPr>
            <a:r>
              <a:rPr lang="ar-SA" sz="1800" b="1" kern="0" dirty="0">
                <a:solidFill>
                  <a:srgbClr val="000000"/>
                </a:solidFill>
                <a:effectLst/>
                <a:latin typeface="Calibri" panose="020F0502020204030204" pitchFamily="34" charset="0"/>
                <a:ea typeface="Times New Roman" panose="02020603050405020304" pitchFamily="18" charset="0"/>
                <a:cs typeface="+mj-cs"/>
              </a:rPr>
              <a:t>هندسة معمارية (بكالوريا + 5 سنوات)</a:t>
            </a:r>
            <a:r>
              <a:rPr lang="fr-FR" sz="1800" b="1" kern="0" dirty="0">
                <a:solidFill>
                  <a:srgbClr val="000000"/>
                </a:solidFill>
                <a:effectLst/>
                <a:latin typeface="Arial" panose="020B0604020202020204" pitchFamily="34" charset="0"/>
                <a:ea typeface="Times New Roman" panose="02020603050405020304" pitchFamily="18" charset="0"/>
                <a:cs typeface="+mj-cs"/>
              </a:rPr>
              <a:t>. </a:t>
            </a:r>
            <a:endParaRPr lang="fr-FR" sz="1800" b="1" kern="100" dirty="0">
              <a:effectLst/>
              <a:latin typeface="Calibri" panose="020F0502020204030204" pitchFamily="34" charset="0"/>
              <a:ea typeface="Calibri" panose="020F0502020204030204" pitchFamily="34" charset="0"/>
              <a:cs typeface="+mj-cs"/>
            </a:endParaRPr>
          </a:p>
          <a:p>
            <a:pPr marL="0" indent="0" algn="just" rtl="1">
              <a:spcBef>
                <a:spcPts val="0"/>
              </a:spcBef>
              <a:buNone/>
            </a:pPr>
            <a:endParaRPr lang="fr-FR" dirty="0"/>
          </a:p>
        </p:txBody>
      </p:sp>
      <p:sp>
        <p:nvSpPr>
          <p:cNvPr id="4" name="Espace réservé du pied de page 3">
            <a:extLst>
              <a:ext uri="{FF2B5EF4-FFF2-40B4-BE49-F238E27FC236}">
                <a16:creationId xmlns:a16="http://schemas.microsoft.com/office/drawing/2014/main" xmlns="" id="{0C93D65B-0232-5921-C9D6-10A3043599FE}"/>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8D398F32-29E9-A559-DA7A-6EFFB653C4CA}"/>
              </a:ext>
            </a:extLst>
          </p:cNvPr>
          <p:cNvSpPr>
            <a:spLocks noGrp="1"/>
          </p:cNvSpPr>
          <p:nvPr>
            <p:ph type="sldNum" sz="quarter" idx="12"/>
          </p:nvPr>
        </p:nvSpPr>
        <p:spPr/>
        <p:txBody>
          <a:bodyPr/>
          <a:lstStyle/>
          <a:p>
            <a:fld id="{DCD455ED-B2AE-4D1C-8EDE-5C13CD1B5D94}" type="slidenum">
              <a:rPr lang="fr-FR" smtClean="0"/>
              <a:pPr/>
              <a:t>8</a:t>
            </a:fld>
            <a:endParaRPr lang="fr-FR"/>
          </a:p>
        </p:txBody>
      </p:sp>
      <p:pic>
        <p:nvPicPr>
          <p:cNvPr id="6" name="Image 5">
            <a:extLst>
              <a:ext uri="{FF2B5EF4-FFF2-40B4-BE49-F238E27FC236}">
                <a16:creationId xmlns:a16="http://schemas.microsoft.com/office/drawing/2014/main" xmlns="" id="{8E233D7B-DEA8-9133-54F1-38C57A67DF40}"/>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223154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C4FDD9-BC43-3C8F-40AC-ED21B2A3ACEF}"/>
              </a:ext>
            </a:extLst>
          </p:cNvPr>
          <p:cNvSpPr>
            <a:spLocks noGrp="1"/>
          </p:cNvSpPr>
          <p:nvPr>
            <p:ph type="title"/>
          </p:nvPr>
        </p:nvSpPr>
        <p:spPr/>
        <p:txBody>
          <a:bodyPr>
            <a:normAutofit fontScale="90000"/>
          </a:bodyPr>
          <a:lstStyle/>
          <a:p>
            <a:pPr algn="ctr"/>
            <a:r>
              <a:rPr lang="ar-DZ" b="1" dirty="0"/>
              <a:t>التكوين في المراكز الجامعية</a:t>
            </a:r>
            <a:br>
              <a:rPr lang="ar-DZ" b="1" dirty="0"/>
            </a:br>
            <a:r>
              <a:rPr lang="ar-DZ" sz="3600" b="1" dirty="0">
                <a:highlight>
                  <a:srgbClr val="00FF00"/>
                </a:highlight>
              </a:rPr>
              <a:t>(منشور رقم 01 مؤرخ في 04 جويلية 2023)</a:t>
            </a:r>
            <a:endParaRPr lang="fr-FR" dirty="0"/>
          </a:p>
        </p:txBody>
      </p:sp>
      <p:sp>
        <p:nvSpPr>
          <p:cNvPr id="3" name="Espace réservé du contenu 2">
            <a:extLst>
              <a:ext uri="{FF2B5EF4-FFF2-40B4-BE49-F238E27FC236}">
                <a16:creationId xmlns:a16="http://schemas.microsoft.com/office/drawing/2014/main" xmlns="" id="{AA088BF2-88B0-4954-2619-6A24A5944940}"/>
              </a:ext>
            </a:extLst>
          </p:cNvPr>
          <p:cNvSpPr>
            <a:spLocks noGrp="1"/>
          </p:cNvSpPr>
          <p:nvPr>
            <p:ph idx="1"/>
          </p:nvPr>
        </p:nvSpPr>
        <p:spPr/>
        <p:txBody>
          <a:bodyPr>
            <a:normAutofit/>
          </a:bodyPr>
          <a:lstStyle/>
          <a:p>
            <a:pPr marL="0" indent="0" algn="ctr" rtl="1" fontAlgn="base">
              <a:lnSpc>
                <a:spcPct val="150000"/>
              </a:lnSpc>
              <a:spcAft>
                <a:spcPts val="800"/>
              </a:spcAft>
              <a:buSzPts val="1000"/>
              <a:buNone/>
              <a:tabLst>
                <a:tab pos="457200" algn="l"/>
              </a:tabLst>
            </a:pPr>
            <a:r>
              <a:rPr lang="ar-DZ" sz="1800" b="1" kern="0" dirty="0">
                <a:solidFill>
                  <a:srgbClr val="000000"/>
                </a:solidFill>
                <a:effectLst/>
                <a:latin typeface="Calibri" panose="020F0502020204030204" pitchFamily="34" charset="0"/>
                <a:ea typeface="Times New Roman" panose="02020603050405020304" pitchFamily="18" charset="0"/>
                <a:cs typeface="+mj-cs"/>
              </a:rPr>
              <a:t>تضمن المراكز الجامعية تكوينات في:</a:t>
            </a:r>
          </a:p>
          <a:p>
            <a:pPr marL="0" lvl="0" indent="0" algn="ctr" rtl="1" fontAlgn="base">
              <a:lnSpc>
                <a:spcPct val="150000"/>
              </a:lnSpc>
              <a:spcAft>
                <a:spcPts val="800"/>
              </a:spcAft>
              <a:buSzPts val="1000"/>
              <a:buNone/>
              <a:tabLst>
                <a:tab pos="457200" algn="l"/>
              </a:tabLst>
            </a:pPr>
            <a:endParaRPr lang="ar-DZ" sz="1800" b="1" kern="0" dirty="0">
              <a:solidFill>
                <a:srgbClr val="000000"/>
              </a:solidFill>
              <a:effectLst/>
              <a:latin typeface="Calibri" panose="020F0502020204030204" pitchFamily="34" charset="0"/>
              <a:ea typeface="Times New Roman" panose="02020603050405020304" pitchFamily="18" charset="0"/>
              <a:cs typeface="+mj-cs"/>
            </a:endParaRPr>
          </a:p>
          <a:p>
            <a:pPr marL="0" lvl="0" indent="0" algn="ctr" rtl="1" fontAlgn="base">
              <a:lnSpc>
                <a:spcPct val="150000"/>
              </a:lnSpc>
              <a:spcAft>
                <a:spcPts val="800"/>
              </a:spcAft>
              <a:buSzPts val="1000"/>
              <a:buNone/>
              <a:tabLst>
                <a:tab pos="457200" algn="l"/>
              </a:tabLst>
            </a:pPr>
            <a:r>
              <a:rPr lang="ar-DZ" sz="1800" b="1" kern="0" dirty="0">
                <a:solidFill>
                  <a:srgbClr val="000000"/>
                </a:solidFill>
                <a:effectLst/>
                <a:latin typeface="Calibri" panose="020F0502020204030204" pitchFamily="34" charset="0"/>
                <a:ea typeface="Times New Roman" panose="02020603050405020304" pitchFamily="18" charset="0"/>
                <a:cs typeface="+mj-cs"/>
              </a:rPr>
              <a:t>ا</a:t>
            </a:r>
            <a:r>
              <a:rPr lang="ar-SA" sz="1800" b="1" kern="0" dirty="0">
                <a:solidFill>
                  <a:srgbClr val="000000"/>
                </a:solidFill>
                <a:effectLst/>
                <a:latin typeface="Calibri" panose="020F0502020204030204" pitchFamily="34" charset="0"/>
                <a:ea typeface="Times New Roman" panose="02020603050405020304" pitchFamily="18" charset="0"/>
                <a:cs typeface="+mj-cs"/>
              </a:rPr>
              <a:t>ل</a:t>
            </a:r>
            <a:r>
              <a:rPr lang="ar-DZ" sz="1800" b="1" kern="0" dirty="0">
                <a:solidFill>
                  <a:srgbClr val="000000"/>
                </a:solidFill>
                <a:effectLst/>
                <a:latin typeface="Calibri" panose="020F0502020204030204" pitchFamily="34" charset="0"/>
                <a:ea typeface="Times New Roman" panose="02020603050405020304" pitchFamily="18" charset="0"/>
                <a:cs typeface="+mj-cs"/>
              </a:rPr>
              <a:t>لي</a:t>
            </a:r>
            <a:r>
              <a:rPr lang="ar-SA" sz="1800" b="1" kern="0" dirty="0" err="1">
                <a:solidFill>
                  <a:srgbClr val="000000"/>
                </a:solidFill>
                <a:effectLst/>
                <a:latin typeface="Calibri" panose="020F0502020204030204" pitchFamily="34" charset="0"/>
                <a:ea typeface="Times New Roman" panose="02020603050405020304" pitchFamily="18" charset="0"/>
                <a:cs typeface="+mj-cs"/>
              </a:rPr>
              <a:t>سانس</a:t>
            </a:r>
            <a:r>
              <a:rPr lang="ar-SA" sz="1800" b="1" kern="0" dirty="0">
                <a:solidFill>
                  <a:srgbClr val="000000"/>
                </a:solidFill>
                <a:effectLst/>
                <a:latin typeface="Calibri" panose="020F0502020204030204" pitchFamily="34" charset="0"/>
                <a:ea typeface="Times New Roman" panose="02020603050405020304" pitchFamily="18" charset="0"/>
                <a:cs typeface="+mj-cs"/>
              </a:rPr>
              <a:t> (بكالوريا + 3 سنوات)،</a:t>
            </a:r>
            <a:endParaRPr lang="fr-FR" sz="1800" b="1" kern="100" dirty="0">
              <a:effectLst/>
              <a:latin typeface="Calibri" panose="020F0502020204030204" pitchFamily="34" charset="0"/>
              <a:ea typeface="Calibri" panose="020F0502020204030204" pitchFamily="34" charset="0"/>
              <a:cs typeface="+mj-cs"/>
            </a:endParaRPr>
          </a:p>
          <a:p>
            <a:pPr marL="0" indent="0" algn="just" rtl="1">
              <a:spcBef>
                <a:spcPts val="0"/>
              </a:spcBef>
              <a:buNone/>
            </a:pPr>
            <a:endParaRPr lang="fr-FR" dirty="0"/>
          </a:p>
        </p:txBody>
      </p:sp>
      <p:sp>
        <p:nvSpPr>
          <p:cNvPr id="4" name="Espace réservé du pied de page 3">
            <a:extLst>
              <a:ext uri="{FF2B5EF4-FFF2-40B4-BE49-F238E27FC236}">
                <a16:creationId xmlns:a16="http://schemas.microsoft.com/office/drawing/2014/main" xmlns="" id="{AFC7EA7A-2E45-C5D0-9E6C-504BE2F94A2E}"/>
              </a:ext>
            </a:extLst>
          </p:cNvPr>
          <p:cNvSpPr>
            <a:spLocks noGrp="1"/>
          </p:cNvSpPr>
          <p:nvPr>
            <p:ph type="ftr" sz="quarter" idx="11"/>
          </p:nvPr>
        </p:nvSpPr>
        <p:spPr/>
        <p:txBody>
          <a:bodyPr/>
          <a:lstStyle/>
          <a:p>
            <a:pPr algn="ctr"/>
            <a:r>
              <a:rPr lang="ar-DZ" sz="1400"/>
              <a:t>خلية اتصال ثانوية –جامعة                    جامعة أدرار                              </a:t>
            </a:r>
            <a:endParaRPr lang="fr-FR" sz="1400" dirty="0"/>
          </a:p>
        </p:txBody>
      </p:sp>
      <p:sp>
        <p:nvSpPr>
          <p:cNvPr id="5" name="Espace réservé du numéro de diapositive 4">
            <a:extLst>
              <a:ext uri="{FF2B5EF4-FFF2-40B4-BE49-F238E27FC236}">
                <a16:creationId xmlns:a16="http://schemas.microsoft.com/office/drawing/2014/main" xmlns="" id="{F8141D51-0224-4219-0D83-8E5B7C26209F}"/>
              </a:ext>
            </a:extLst>
          </p:cNvPr>
          <p:cNvSpPr>
            <a:spLocks noGrp="1"/>
          </p:cNvSpPr>
          <p:nvPr>
            <p:ph type="sldNum" sz="quarter" idx="12"/>
          </p:nvPr>
        </p:nvSpPr>
        <p:spPr/>
        <p:txBody>
          <a:bodyPr/>
          <a:lstStyle/>
          <a:p>
            <a:fld id="{DCD455ED-B2AE-4D1C-8EDE-5C13CD1B5D94}" type="slidenum">
              <a:rPr lang="fr-FR" smtClean="0"/>
              <a:pPr/>
              <a:t>9</a:t>
            </a:fld>
            <a:endParaRPr lang="fr-FR"/>
          </a:p>
        </p:txBody>
      </p:sp>
      <p:pic>
        <p:nvPicPr>
          <p:cNvPr id="6" name="Image 5">
            <a:extLst>
              <a:ext uri="{FF2B5EF4-FFF2-40B4-BE49-F238E27FC236}">
                <a16:creationId xmlns:a16="http://schemas.microsoft.com/office/drawing/2014/main" xmlns="" id="{395334CD-B1DA-710D-BF69-DD8DDF66F62A}"/>
              </a:ext>
            </a:extLst>
          </p:cNvPr>
          <p:cNvPicPr>
            <a:picLocks noChangeAspect="1"/>
          </p:cNvPicPr>
          <p:nvPr/>
        </p:nvPicPr>
        <p:blipFill>
          <a:blip r:embed="rId2">
            <a:lum contrast="40000"/>
            <a:extLst>
              <a:ext uri="{28A0092B-C50C-407E-A947-70E740481C1C}">
                <a14:useLocalDpi xmlns:a14="http://schemas.microsoft.com/office/drawing/2010/main" xmlns="" val="0"/>
              </a:ext>
            </a:extLst>
          </a:blip>
          <a:stretch>
            <a:fillRect/>
          </a:stretch>
        </p:blipFill>
        <p:spPr>
          <a:xfrm>
            <a:off x="10668000" y="0"/>
            <a:ext cx="1517650" cy="1190625"/>
          </a:xfrm>
          <a:prstGeom prst="rect">
            <a:avLst/>
          </a:prstGeom>
        </p:spPr>
      </p:pic>
    </p:spTree>
    <p:extLst>
      <p:ext uri="{BB962C8B-B14F-4D97-AF65-F5344CB8AC3E}">
        <p14:creationId xmlns:p14="http://schemas.microsoft.com/office/powerpoint/2010/main" xmlns="" val="1199304355"/>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2038</TotalTime>
  <Words>4732</Words>
  <Application>Microsoft Office PowerPoint</Application>
  <PresentationFormat>Personnalisé</PresentationFormat>
  <Paragraphs>737</Paragraphs>
  <Slides>59</Slides>
  <Notes>0</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Brin</vt:lpstr>
      <vt:lpstr>    أبواب إعلامية مفتوحة لتوجيه حاملي شهادة البكالوريا باسم الموسم الجامعي 2024/2023 </vt:lpstr>
      <vt:lpstr>ها أنت يا مستقبل الجزائر</vt:lpstr>
      <vt:lpstr>أوليات</vt:lpstr>
      <vt:lpstr>التسجيل الأولي (شروط عامة): (منشور رقم 01 مؤرخ في 04 جويلية 2023)</vt:lpstr>
      <vt:lpstr>المعدل الموزون المحسوب</vt:lpstr>
      <vt:lpstr>مثال عن كيفية حساب المعدل الموزون</vt:lpstr>
      <vt:lpstr>متطلبات خاصة ببعض التسجيلات  (منشور رقم 01 مؤرخ في 04 جويلية 2023)</vt:lpstr>
      <vt:lpstr>التكوين في الجامعات  (منشور رقم 01 مؤرخ في 04 جويلية 2023)</vt:lpstr>
      <vt:lpstr>التكوين في المراكز الجامعية (منشور رقم 01 مؤرخ في 04 جويلية 2023)</vt:lpstr>
      <vt:lpstr>التكوين في المدارس العليا  (منشور رقم 01 مؤرخ في 04 جويلية 2023)</vt:lpstr>
      <vt:lpstr>الشهادات المسلمة من المدارس العليا</vt:lpstr>
      <vt:lpstr>التكوين في المدارس العليا للأساتذة (منشور رقم 01 مؤرخ في 04 جويلية 2023)  </vt:lpstr>
      <vt:lpstr>ميادين التكوين في التعليم العالي الحالية (منشور رقم 01 مؤرخ في 04 جويلية 2023) </vt:lpstr>
      <vt:lpstr>تسجيل الطالب  (منشور رقم 01 مؤرخ في 04 جويلية 2023)</vt:lpstr>
      <vt:lpstr>حامل شهادة البكالوريا بتقدير "ممتاز"</vt:lpstr>
      <vt:lpstr>المعالجة المعلوماتية:  (منشور رقم 01 مؤرخ في 04 جويلية 2023)</vt:lpstr>
      <vt:lpstr>في الحالة الخاصة  (منشور رقم 01 مؤرخ في 04 جويلية 2023)</vt:lpstr>
      <vt:lpstr>التسجيل النهائي (منشور رقم 01 مؤرخ في 04 جويلية 2023)</vt:lpstr>
      <vt:lpstr>تسجيل حاملي شهادة البكالوريا في مؤسسات التكوين العالي التابعة لدوائر وزارية أخرى وفي المؤسسات الخاصة للتكوين العالي المعتمدة من طرف وزارة التعليم العالي والبحث العلمي</vt:lpstr>
      <vt:lpstr>الجزائريون الحاصلون على شهدة البكالوريا قبل 2023</vt:lpstr>
      <vt:lpstr>مستجدات الجامعة الجزائرية في إطار مشروع إصلاحها وعصرنتها</vt:lpstr>
      <vt:lpstr>أيها الناجح في امتحان شهادة البكالوريا</vt:lpstr>
      <vt:lpstr>جامعة أدرار تاريخياً</vt:lpstr>
      <vt:lpstr>رسالة جامعة أدرار وأهدافها </vt:lpstr>
      <vt:lpstr>جديد جامعة أدرار وفقاً للمنشور رقم 01 مؤرخ في 04 جويلية 2023</vt:lpstr>
      <vt:lpstr>التكوينات المفتوحة على مستوى جامعة أدرار وفقاً للمنشور رقم 01 مؤرخ في 04 جويلية 2023 (2/1)</vt:lpstr>
      <vt:lpstr>التكوينات المفتوحة على مستوى جامعة أدرار وفقاً للمنشور رقم 01 مؤرخ في 04 جويلية 2023 (2/2) </vt:lpstr>
      <vt:lpstr>الكليات المفتوحة بجامعة أدرار وفقاً للهيكلة الجديدة للجامعة مرسوم تنفيذي رقم 22-389 مؤرخ في 21 نوفمبر 2022 يعدل ويتمم المرسوم التنفيذي رقم 01-269 المؤرخ في 18 سبتمبر 2001 والمتضمن إنشاء جامعة أدرار</vt:lpstr>
      <vt:lpstr>1/ كليـة العلـوم والتكنولوجيا</vt:lpstr>
      <vt:lpstr>2/ كليـة العلـوم الاقتصادية والتجارية وعلوم التسيير</vt:lpstr>
      <vt:lpstr>3/ كليـة العلـوم الإنسانية والاجتماعية</vt:lpstr>
      <vt:lpstr>4/ كلية العلوم الإسلامية </vt:lpstr>
      <vt:lpstr>5/ كليـة الحقوق والعلوم السياسية</vt:lpstr>
      <vt:lpstr>6/ كليـة الآداب واللغات</vt:lpstr>
      <vt:lpstr>7/ كلية علوم المادة والرياضيات والإعلام الآلي</vt:lpstr>
      <vt:lpstr>8/ كلية علوم الطبيعة والحياة</vt:lpstr>
      <vt:lpstr>الميادين المفتوحة بجامعة أدرار</vt:lpstr>
      <vt:lpstr>التخصصات المفتوحة بجامعة أدرار: ميدان علوم وتكنولوجيا</vt:lpstr>
      <vt:lpstr>التخصصات المفتوحة بجامعة أدرار: ميدان علوم اقتصادية، تسيير وعلوم تجارية</vt:lpstr>
      <vt:lpstr>التخصصات المفتوحة بجامعة أدرار: ميدان علوم إنسانية واجتماعية</vt:lpstr>
      <vt:lpstr>التخصصات المفتوحة بجامعة أدرار: ميدان علوم إنسانية واجتماعية</vt:lpstr>
      <vt:lpstr>التخصصات المفتوحة بجامعة أدرار: ميدان حقوق وعلوم سياسية</vt:lpstr>
      <vt:lpstr>التخصصات المفتوحة بجامعة أدرار: ميدان آداب ولغات أجنبية</vt:lpstr>
      <vt:lpstr>التخصصات المفتوحة بجامعة أدرار: ميدان لغة وأدب عربي</vt:lpstr>
      <vt:lpstr>التخصصات المفتوحة بجامعة أدرار: ميدان علوم المادة</vt:lpstr>
      <vt:lpstr>التخصصات المفتوحة بجامعة أدرار: ميدان رياضيات وإعلام آلي</vt:lpstr>
      <vt:lpstr>التخصصات المفتوحة بجامعة أدرار: ميدان علوم الطبيعة والحياة</vt:lpstr>
      <vt:lpstr>عروض تكوين جديدة مقدمة للفتح في جامعة أدرار وتم الموافقة عليها باسم الموسم الجامعي 2024/2023</vt:lpstr>
      <vt:lpstr>الجمهورية الجزائرية الديمقراطية الشعبية وزارة التعليم العالي والبحث العلمي الديوان الوطني للخدمات الجامعية مديرية الخدمات الجامعية أدرار     تعد مديرية الخدمات الجامعية مؤسسة عمومية ذات طابع إداري موضوعة تحت الوصاية المباشرة للديوان الوطني للخدمات الجامعية ووزارة التعليم العالي والبحث العلمي, وتتكفل بالخدمات التالية: </vt:lpstr>
      <vt:lpstr>أولا خدمة النقــل</vt:lpstr>
      <vt:lpstr>ثانيا خدمة المنحــة الجامعية</vt:lpstr>
      <vt:lpstr>ثالثا خدمة الإيــواء</vt:lpstr>
      <vt:lpstr>خدمة الإيــواء</vt:lpstr>
      <vt:lpstr>رابعا النشاطات الثقافية العلمية والرياضية</vt:lpstr>
      <vt:lpstr>خامسا الوقاية الصحية</vt:lpstr>
      <vt:lpstr>سادسا خدمة الإطعام</vt:lpstr>
      <vt:lpstr>Diapositive 57</vt:lpstr>
      <vt:lpstr>أرضية "اسألني"</vt:lpstr>
      <vt:lpstr>شكراً لحسن إصغائكم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مديرية التربية لولاية أدرار الأسبوع الوطني للإعلام والأبواب المفتوحة على التوجيه والإرشاد المدرسي والمهني أيام 25-26-27 أفريل 2023 بدار الثقافة شيباني محمد</dc:title>
  <dc:creator>pc</dc:creator>
  <cp:lastModifiedBy>Utilisateur Windows</cp:lastModifiedBy>
  <cp:revision>61</cp:revision>
  <cp:lastPrinted>2023-05-19T17:55:13Z</cp:lastPrinted>
  <dcterms:created xsi:type="dcterms:W3CDTF">2023-04-25T04:15:27Z</dcterms:created>
  <dcterms:modified xsi:type="dcterms:W3CDTF">2023-07-12T13:26:55Z</dcterms:modified>
</cp:coreProperties>
</file>